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7" r:id="rId7"/>
    <p:sldId id="261" r:id="rId8"/>
    <p:sldId id="262" r:id="rId9"/>
    <p:sldId id="263" r:id="rId10"/>
    <p:sldId id="264" r:id="rId11"/>
    <p:sldId id="265" r:id="rId12"/>
    <p:sldId id="266"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3" d="100"/>
          <a:sy n="113" d="100"/>
        </p:scale>
        <p:origin x="47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á snímka">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sk-SK"/>
              <a:t>Kliknutím upravte štýl predlohy nadpisu</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k-SK"/>
              <a:t>Kliknutím upravte štýl predlohy podnadpisu</a:t>
            </a:r>
            <a:endParaRPr lang="en-US" dirty="0"/>
          </a:p>
        </p:txBody>
      </p:sp>
      <p:sp>
        <p:nvSpPr>
          <p:cNvPr id="4" name="Date Placeholder 3"/>
          <p:cNvSpPr>
            <a:spLocks noGrp="1"/>
          </p:cNvSpPr>
          <p:nvPr>
            <p:ph type="dt" sz="half" idx="10"/>
          </p:nvPr>
        </p:nvSpPr>
        <p:spPr/>
        <p:txBody>
          <a:bodyPr/>
          <a:lstStyle/>
          <a:p>
            <a:fld id="{B8C6F138-9750-4BAE-AA8C-91B7D21F2395}" type="datetimeFigureOut">
              <a:rPr lang="sk-SK" smtClean="0"/>
              <a:t>19. 11. 2023</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7B0A014C-9A25-409B-98AF-D85263388936}" type="slidenum">
              <a:rPr lang="sk-SK" smtClean="0"/>
              <a:t>‹#›</a:t>
            </a:fld>
            <a:endParaRPr lang="sk-SK"/>
          </a:p>
        </p:txBody>
      </p:sp>
    </p:spTree>
    <p:extLst>
      <p:ext uri="{BB962C8B-B14F-4D97-AF65-F5344CB8AC3E}">
        <p14:creationId xmlns:p14="http://schemas.microsoft.com/office/powerpoint/2010/main" val="29096163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Názov a popis">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sk-SK"/>
              <a:t>Kliknutím upravte štýl predlohy nadpisu</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k-SK"/>
              <a:t>Kliknite sem a upravte štýly predlohy textu</a:t>
            </a:r>
          </a:p>
        </p:txBody>
      </p:sp>
      <p:sp>
        <p:nvSpPr>
          <p:cNvPr id="4" name="Date Placeholder 3"/>
          <p:cNvSpPr>
            <a:spLocks noGrp="1"/>
          </p:cNvSpPr>
          <p:nvPr>
            <p:ph type="dt" sz="half" idx="10"/>
          </p:nvPr>
        </p:nvSpPr>
        <p:spPr/>
        <p:txBody>
          <a:bodyPr/>
          <a:lstStyle/>
          <a:p>
            <a:fld id="{B8C6F138-9750-4BAE-AA8C-91B7D21F2395}" type="datetimeFigureOut">
              <a:rPr lang="sk-SK" smtClean="0"/>
              <a:t>19. 11. 2023</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7B0A014C-9A25-409B-98AF-D85263388936}" type="slidenum">
              <a:rPr lang="sk-SK" smtClean="0"/>
              <a:t>‹#›</a:t>
            </a:fld>
            <a:endParaRPr lang="sk-SK"/>
          </a:p>
        </p:txBody>
      </p:sp>
    </p:spTree>
    <p:extLst>
      <p:ext uri="{BB962C8B-B14F-4D97-AF65-F5344CB8AC3E}">
        <p14:creationId xmlns:p14="http://schemas.microsoft.com/office/powerpoint/2010/main" val="19859573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Ponuka s popisom">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sk-SK"/>
              <a:t>Kliknutím upravte štýl predlohy nadpisu</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k-SK"/>
              <a:t>Kliknite sem a upravte štýly predlohy textu</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k-SK"/>
              <a:t>Kliknite sem a upravte štýly predlohy textu</a:t>
            </a:r>
          </a:p>
        </p:txBody>
      </p:sp>
      <p:sp>
        <p:nvSpPr>
          <p:cNvPr id="4" name="Date Placeholder 3"/>
          <p:cNvSpPr>
            <a:spLocks noGrp="1"/>
          </p:cNvSpPr>
          <p:nvPr>
            <p:ph type="dt" sz="half" idx="10"/>
          </p:nvPr>
        </p:nvSpPr>
        <p:spPr/>
        <p:txBody>
          <a:bodyPr/>
          <a:lstStyle/>
          <a:p>
            <a:fld id="{B8C6F138-9750-4BAE-AA8C-91B7D21F2395}" type="datetimeFigureOut">
              <a:rPr lang="sk-SK" smtClean="0"/>
              <a:t>19. 11. 2023</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7B0A014C-9A25-409B-98AF-D85263388936}" type="slidenum">
              <a:rPr lang="sk-SK" smtClean="0"/>
              <a:t>‹#›</a:t>
            </a:fld>
            <a:endParaRPr lang="sk-SK"/>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6966542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Karta s názvom">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sk-SK"/>
              <a:t>Kliknutím upravte štýl predlohy nadpisu</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k-SK"/>
              <a:t>Kliknite sem a upravte štýly predlohy textu</a:t>
            </a:r>
          </a:p>
        </p:txBody>
      </p:sp>
      <p:sp>
        <p:nvSpPr>
          <p:cNvPr id="4" name="Date Placeholder 3"/>
          <p:cNvSpPr>
            <a:spLocks noGrp="1"/>
          </p:cNvSpPr>
          <p:nvPr>
            <p:ph type="dt" sz="half" idx="10"/>
          </p:nvPr>
        </p:nvSpPr>
        <p:spPr/>
        <p:txBody>
          <a:bodyPr/>
          <a:lstStyle/>
          <a:p>
            <a:fld id="{B8C6F138-9750-4BAE-AA8C-91B7D21F2395}" type="datetimeFigureOut">
              <a:rPr lang="sk-SK" smtClean="0"/>
              <a:t>19. 11. 2023</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7B0A014C-9A25-409B-98AF-D85263388936}" type="slidenum">
              <a:rPr lang="sk-SK" smtClean="0"/>
              <a:t>‹#›</a:t>
            </a:fld>
            <a:endParaRPr lang="sk-SK"/>
          </a:p>
        </p:txBody>
      </p:sp>
    </p:spTree>
    <p:extLst>
      <p:ext uri="{BB962C8B-B14F-4D97-AF65-F5344CB8AC3E}">
        <p14:creationId xmlns:p14="http://schemas.microsoft.com/office/powerpoint/2010/main" val="40982724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Karta s názvom ponuky">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sk-SK"/>
              <a:t>Kliknutím upravte štýl predlohy nadpisu</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k-SK"/>
              <a:t>Kliknite sem a upravte štýly predlohy textu</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k-SK"/>
              <a:t>Kliknite sem a upravte štýly predlohy textu</a:t>
            </a:r>
          </a:p>
        </p:txBody>
      </p:sp>
      <p:sp>
        <p:nvSpPr>
          <p:cNvPr id="4" name="Date Placeholder 3"/>
          <p:cNvSpPr>
            <a:spLocks noGrp="1"/>
          </p:cNvSpPr>
          <p:nvPr>
            <p:ph type="dt" sz="half" idx="10"/>
          </p:nvPr>
        </p:nvSpPr>
        <p:spPr/>
        <p:txBody>
          <a:bodyPr/>
          <a:lstStyle/>
          <a:p>
            <a:fld id="{B8C6F138-9750-4BAE-AA8C-91B7D21F2395}" type="datetimeFigureOut">
              <a:rPr lang="sk-SK" smtClean="0"/>
              <a:t>19. 11. 2023</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7B0A014C-9A25-409B-98AF-D85263388936}" type="slidenum">
              <a:rPr lang="sk-SK" smtClean="0"/>
              <a:t>‹#›</a:t>
            </a:fld>
            <a:endParaRPr lang="sk-SK"/>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0324436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alebo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sk-SK"/>
              <a:t>Kliknutím upravte štýl predlohy nadpisu</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k-SK"/>
              <a:t>Kliknite sem a upravte štýly predlohy textu</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k-SK"/>
              <a:t>Kliknite sem a upravte štýly predlohy textu</a:t>
            </a:r>
          </a:p>
        </p:txBody>
      </p:sp>
      <p:sp>
        <p:nvSpPr>
          <p:cNvPr id="4" name="Date Placeholder 3"/>
          <p:cNvSpPr>
            <a:spLocks noGrp="1"/>
          </p:cNvSpPr>
          <p:nvPr>
            <p:ph type="dt" sz="half" idx="10"/>
          </p:nvPr>
        </p:nvSpPr>
        <p:spPr/>
        <p:txBody>
          <a:bodyPr/>
          <a:lstStyle/>
          <a:p>
            <a:fld id="{B8C6F138-9750-4BAE-AA8C-91B7D21F2395}" type="datetimeFigureOut">
              <a:rPr lang="sk-SK" smtClean="0"/>
              <a:t>19. 11. 2023</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7B0A014C-9A25-409B-98AF-D85263388936}" type="slidenum">
              <a:rPr lang="sk-SK" smtClean="0"/>
              <a:t>‹#›</a:t>
            </a:fld>
            <a:endParaRPr lang="sk-SK"/>
          </a:p>
        </p:txBody>
      </p:sp>
    </p:spTree>
    <p:extLst>
      <p:ext uri="{BB962C8B-B14F-4D97-AF65-F5344CB8AC3E}">
        <p14:creationId xmlns:p14="http://schemas.microsoft.com/office/powerpoint/2010/main" val="16296195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Nadpis a z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a:t>Kliknutím upravte štýl predlohy nadpisu</a:t>
            </a:r>
            <a:endParaRPr lang="en-US" dirty="0"/>
          </a:p>
        </p:txBody>
      </p:sp>
      <p:sp>
        <p:nvSpPr>
          <p:cNvPr id="3" name="Vertical Text Placeholder 2"/>
          <p:cNvSpPr>
            <a:spLocks noGrp="1"/>
          </p:cNvSpPr>
          <p:nvPr>
            <p:ph type="body" orient="vert" idx="1"/>
          </p:nvPr>
        </p:nvSpPr>
        <p:spPr/>
        <p:txBody>
          <a:bodyPr vert="eaVert"/>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endParaRPr lang="en-US" dirty="0"/>
          </a:p>
        </p:txBody>
      </p:sp>
      <p:sp>
        <p:nvSpPr>
          <p:cNvPr id="4" name="Date Placeholder 3"/>
          <p:cNvSpPr>
            <a:spLocks noGrp="1"/>
          </p:cNvSpPr>
          <p:nvPr>
            <p:ph type="dt" sz="half" idx="10"/>
          </p:nvPr>
        </p:nvSpPr>
        <p:spPr/>
        <p:txBody>
          <a:bodyPr/>
          <a:lstStyle/>
          <a:p>
            <a:fld id="{B8C6F138-9750-4BAE-AA8C-91B7D21F2395}" type="datetimeFigureOut">
              <a:rPr lang="sk-SK" smtClean="0"/>
              <a:t>19. 11. 2023</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7B0A014C-9A25-409B-98AF-D85263388936}" type="slidenum">
              <a:rPr lang="sk-SK" smtClean="0"/>
              <a:t>‹#›</a:t>
            </a:fld>
            <a:endParaRPr lang="sk-SK"/>
          </a:p>
        </p:txBody>
      </p:sp>
    </p:spTree>
    <p:extLst>
      <p:ext uri="{BB962C8B-B14F-4D97-AF65-F5344CB8AC3E}">
        <p14:creationId xmlns:p14="http://schemas.microsoft.com/office/powerpoint/2010/main" val="31889877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Z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sk-SK"/>
              <a:t>Kliknutím upravte štýl predlohy nadpisu</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endParaRPr lang="en-US" dirty="0"/>
          </a:p>
        </p:txBody>
      </p:sp>
      <p:sp>
        <p:nvSpPr>
          <p:cNvPr id="4" name="Date Placeholder 3"/>
          <p:cNvSpPr>
            <a:spLocks noGrp="1"/>
          </p:cNvSpPr>
          <p:nvPr>
            <p:ph type="dt" sz="half" idx="10"/>
          </p:nvPr>
        </p:nvSpPr>
        <p:spPr/>
        <p:txBody>
          <a:bodyPr/>
          <a:lstStyle/>
          <a:p>
            <a:fld id="{B8C6F138-9750-4BAE-AA8C-91B7D21F2395}" type="datetimeFigureOut">
              <a:rPr lang="sk-SK" smtClean="0"/>
              <a:t>19. 11. 2023</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7B0A014C-9A25-409B-98AF-D85263388936}" type="slidenum">
              <a:rPr lang="sk-SK" smtClean="0"/>
              <a:t>‹#›</a:t>
            </a:fld>
            <a:endParaRPr lang="sk-SK"/>
          </a:p>
        </p:txBody>
      </p:sp>
    </p:spTree>
    <p:extLst>
      <p:ext uri="{BB962C8B-B14F-4D97-AF65-F5344CB8AC3E}">
        <p14:creationId xmlns:p14="http://schemas.microsoft.com/office/powerpoint/2010/main" val="11385261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sk-SK"/>
              <a:t>Kliknutím upravte štýl predlohy nadpisu</a:t>
            </a:r>
            <a:endParaRPr lang="en-US" dirty="0"/>
          </a:p>
        </p:txBody>
      </p:sp>
      <p:sp>
        <p:nvSpPr>
          <p:cNvPr id="3" name="Content Placeholder 2"/>
          <p:cNvSpPr>
            <a:spLocks noGrp="1"/>
          </p:cNvSpPr>
          <p:nvPr>
            <p:ph idx="1"/>
          </p:nvPr>
        </p:nvSpPr>
        <p:spPr/>
        <p:txBody>
          <a:bodyPr/>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endParaRPr lang="en-US" dirty="0"/>
          </a:p>
        </p:txBody>
      </p:sp>
      <p:sp>
        <p:nvSpPr>
          <p:cNvPr id="4" name="Date Placeholder 3"/>
          <p:cNvSpPr>
            <a:spLocks noGrp="1"/>
          </p:cNvSpPr>
          <p:nvPr>
            <p:ph type="dt" sz="half" idx="10"/>
          </p:nvPr>
        </p:nvSpPr>
        <p:spPr/>
        <p:txBody>
          <a:bodyPr/>
          <a:lstStyle/>
          <a:p>
            <a:fld id="{B8C6F138-9750-4BAE-AA8C-91B7D21F2395}" type="datetimeFigureOut">
              <a:rPr lang="sk-SK" smtClean="0"/>
              <a:t>19. 11. 2023</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7B0A014C-9A25-409B-98AF-D85263388936}" type="slidenum">
              <a:rPr lang="sk-SK" smtClean="0"/>
              <a:t>‹#›</a:t>
            </a:fld>
            <a:endParaRPr lang="sk-SK"/>
          </a:p>
        </p:txBody>
      </p:sp>
    </p:spTree>
    <p:extLst>
      <p:ext uri="{BB962C8B-B14F-4D97-AF65-F5344CB8AC3E}">
        <p14:creationId xmlns:p14="http://schemas.microsoft.com/office/powerpoint/2010/main" val="19115616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Hlavička sekcie">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sk-SK"/>
              <a:t>Kliknutím upravte štýl predlohy nadpisu</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k-SK"/>
              <a:t>Kliknite sem a upravte štýly predlohy textu</a:t>
            </a:r>
          </a:p>
        </p:txBody>
      </p:sp>
      <p:sp>
        <p:nvSpPr>
          <p:cNvPr id="4" name="Date Placeholder 3"/>
          <p:cNvSpPr>
            <a:spLocks noGrp="1"/>
          </p:cNvSpPr>
          <p:nvPr>
            <p:ph type="dt" sz="half" idx="10"/>
          </p:nvPr>
        </p:nvSpPr>
        <p:spPr/>
        <p:txBody>
          <a:bodyPr/>
          <a:lstStyle/>
          <a:p>
            <a:fld id="{B8C6F138-9750-4BAE-AA8C-91B7D21F2395}" type="datetimeFigureOut">
              <a:rPr lang="sk-SK" smtClean="0"/>
              <a:t>19. 11. 2023</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7B0A014C-9A25-409B-98AF-D85263388936}" type="slidenum">
              <a:rPr lang="sk-SK" smtClean="0"/>
              <a:t>‹#›</a:t>
            </a:fld>
            <a:endParaRPr lang="sk-SK"/>
          </a:p>
        </p:txBody>
      </p:sp>
    </p:spTree>
    <p:extLst>
      <p:ext uri="{BB962C8B-B14F-4D97-AF65-F5344CB8AC3E}">
        <p14:creationId xmlns:p14="http://schemas.microsoft.com/office/powerpoint/2010/main" val="41116406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a:t>Kliknutím upravte štýl predlohy nadpisu</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endParaRPr lang="en-US" dirty="0"/>
          </a:p>
        </p:txBody>
      </p:sp>
      <p:sp>
        <p:nvSpPr>
          <p:cNvPr id="5" name="Date Placeholder 4"/>
          <p:cNvSpPr>
            <a:spLocks noGrp="1"/>
          </p:cNvSpPr>
          <p:nvPr>
            <p:ph type="dt" sz="half" idx="10"/>
          </p:nvPr>
        </p:nvSpPr>
        <p:spPr/>
        <p:txBody>
          <a:bodyPr/>
          <a:lstStyle/>
          <a:p>
            <a:fld id="{B8C6F138-9750-4BAE-AA8C-91B7D21F2395}" type="datetimeFigureOut">
              <a:rPr lang="sk-SK" smtClean="0"/>
              <a:t>19. 11. 2023</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7B0A014C-9A25-409B-98AF-D85263388936}" type="slidenum">
              <a:rPr lang="sk-SK" smtClean="0"/>
              <a:t>‹#›</a:t>
            </a:fld>
            <a:endParaRPr lang="sk-SK"/>
          </a:p>
        </p:txBody>
      </p:sp>
    </p:spTree>
    <p:extLst>
      <p:ext uri="{BB962C8B-B14F-4D97-AF65-F5344CB8AC3E}">
        <p14:creationId xmlns:p14="http://schemas.microsoft.com/office/powerpoint/2010/main" val="17317938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ani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sk-SK"/>
              <a:t>Kliknutím upravte štýl predlohy nadpisu</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Kliknite sem a upravte štýly predlohy textu</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Kliknite sem a upravte štýly predlohy textu</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endParaRPr lang="en-US" dirty="0"/>
          </a:p>
        </p:txBody>
      </p:sp>
      <p:sp>
        <p:nvSpPr>
          <p:cNvPr id="7" name="Date Placeholder 6"/>
          <p:cNvSpPr>
            <a:spLocks noGrp="1"/>
          </p:cNvSpPr>
          <p:nvPr>
            <p:ph type="dt" sz="half" idx="10"/>
          </p:nvPr>
        </p:nvSpPr>
        <p:spPr/>
        <p:txBody>
          <a:bodyPr/>
          <a:lstStyle/>
          <a:p>
            <a:fld id="{B8C6F138-9750-4BAE-AA8C-91B7D21F2395}" type="datetimeFigureOut">
              <a:rPr lang="sk-SK" smtClean="0"/>
              <a:t>19. 11. 2023</a:t>
            </a:fld>
            <a:endParaRPr lang="sk-SK"/>
          </a:p>
        </p:txBody>
      </p:sp>
      <p:sp>
        <p:nvSpPr>
          <p:cNvPr id="8" name="Footer Placeholder 7"/>
          <p:cNvSpPr>
            <a:spLocks noGrp="1"/>
          </p:cNvSpPr>
          <p:nvPr>
            <p:ph type="ftr" sz="quarter" idx="11"/>
          </p:nvPr>
        </p:nvSpPr>
        <p:spPr/>
        <p:txBody>
          <a:bodyPr/>
          <a:lstStyle/>
          <a:p>
            <a:endParaRPr lang="sk-SK"/>
          </a:p>
        </p:txBody>
      </p:sp>
      <p:sp>
        <p:nvSpPr>
          <p:cNvPr id="9" name="Slide Number Placeholder 8"/>
          <p:cNvSpPr>
            <a:spLocks noGrp="1"/>
          </p:cNvSpPr>
          <p:nvPr>
            <p:ph type="sldNum" sz="quarter" idx="12"/>
          </p:nvPr>
        </p:nvSpPr>
        <p:spPr/>
        <p:txBody>
          <a:bodyPr/>
          <a:lstStyle/>
          <a:p>
            <a:fld id="{7B0A014C-9A25-409B-98AF-D85263388936}" type="slidenum">
              <a:rPr lang="sk-SK" smtClean="0"/>
              <a:t>‹#›</a:t>
            </a:fld>
            <a:endParaRPr lang="sk-SK"/>
          </a:p>
        </p:txBody>
      </p:sp>
    </p:spTree>
    <p:extLst>
      <p:ext uri="{BB962C8B-B14F-4D97-AF65-F5344CB8AC3E}">
        <p14:creationId xmlns:p14="http://schemas.microsoft.com/office/powerpoint/2010/main" val="37093214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Len nadpis">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sk-SK"/>
              <a:t>Kliknutím upravte štýl predlohy nadpisu</a:t>
            </a:r>
            <a:endParaRPr lang="en-US" dirty="0"/>
          </a:p>
        </p:txBody>
      </p:sp>
      <p:sp>
        <p:nvSpPr>
          <p:cNvPr id="3" name="Date Placeholder 2"/>
          <p:cNvSpPr>
            <a:spLocks noGrp="1"/>
          </p:cNvSpPr>
          <p:nvPr>
            <p:ph type="dt" sz="half" idx="10"/>
          </p:nvPr>
        </p:nvSpPr>
        <p:spPr/>
        <p:txBody>
          <a:bodyPr/>
          <a:lstStyle/>
          <a:p>
            <a:fld id="{B8C6F138-9750-4BAE-AA8C-91B7D21F2395}" type="datetimeFigureOut">
              <a:rPr lang="sk-SK" smtClean="0"/>
              <a:t>19. 11. 2023</a:t>
            </a:fld>
            <a:endParaRPr lang="sk-SK"/>
          </a:p>
        </p:txBody>
      </p:sp>
      <p:sp>
        <p:nvSpPr>
          <p:cNvPr id="4" name="Footer Placeholder 3"/>
          <p:cNvSpPr>
            <a:spLocks noGrp="1"/>
          </p:cNvSpPr>
          <p:nvPr>
            <p:ph type="ftr" sz="quarter" idx="11"/>
          </p:nvPr>
        </p:nvSpPr>
        <p:spPr/>
        <p:txBody>
          <a:bodyPr/>
          <a:lstStyle/>
          <a:p>
            <a:endParaRPr lang="sk-SK"/>
          </a:p>
        </p:txBody>
      </p:sp>
      <p:sp>
        <p:nvSpPr>
          <p:cNvPr id="5" name="Slide Number Placeholder 4"/>
          <p:cNvSpPr>
            <a:spLocks noGrp="1"/>
          </p:cNvSpPr>
          <p:nvPr>
            <p:ph type="sldNum" sz="quarter" idx="12"/>
          </p:nvPr>
        </p:nvSpPr>
        <p:spPr/>
        <p:txBody>
          <a:bodyPr/>
          <a:lstStyle/>
          <a:p>
            <a:fld id="{7B0A014C-9A25-409B-98AF-D85263388936}" type="slidenum">
              <a:rPr lang="sk-SK" smtClean="0"/>
              <a:t>‹#›</a:t>
            </a:fld>
            <a:endParaRPr lang="sk-SK"/>
          </a:p>
        </p:txBody>
      </p:sp>
    </p:spTree>
    <p:extLst>
      <p:ext uri="{BB962C8B-B14F-4D97-AF65-F5344CB8AC3E}">
        <p14:creationId xmlns:p14="http://schemas.microsoft.com/office/powerpoint/2010/main" val="11793633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8C6F138-9750-4BAE-AA8C-91B7D21F2395}" type="datetimeFigureOut">
              <a:rPr lang="sk-SK" smtClean="0"/>
              <a:t>19. 11. 2023</a:t>
            </a:fld>
            <a:endParaRPr lang="sk-SK"/>
          </a:p>
        </p:txBody>
      </p:sp>
      <p:sp>
        <p:nvSpPr>
          <p:cNvPr id="3" name="Footer Placeholder 2"/>
          <p:cNvSpPr>
            <a:spLocks noGrp="1"/>
          </p:cNvSpPr>
          <p:nvPr>
            <p:ph type="ftr" sz="quarter" idx="11"/>
          </p:nvPr>
        </p:nvSpPr>
        <p:spPr/>
        <p:txBody>
          <a:bodyPr/>
          <a:lstStyle/>
          <a:p>
            <a:endParaRPr lang="sk-SK"/>
          </a:p>
        </p:txBody>
      </p:sp>
      <p:sp>
        <p:nvSpPr>
          <p:cNvPr id="4" name="Slide Number Placeholder 3"/>
          <p:cNvSpPr>
            <a:spLocks noGrp="1"/>
          </p:cNvSpPr>
          <p:nvPr>
            <p:ph type="sldNum" sz="quarter" idx="12"/>
          </p:nvPr>
        </p:nvSpPr>
        <p:spPr/>
        <p:txBody>
          <a:bodyPr/>
          <a:lstStyle/>
          <a:p>
            <a:fld id="{7B0A014C-9A25-409B-98AF-D85263388936}" type="slidenum">
              <a:rPr lang="sk-SK" smtClean="0"/>
              <a:t>‹#›</a:t>
            </a:fld>
            <a:endParaRPr lang="sk-SK"/>
          </a:p>
        </p:txBody>
      </p:sp>
    </p:spTree>
    <p:extLst>
      <p:ext uri="{BB962C8B-B14F-4D97-AF65-F5344CB8AC3E}">
        <p14:creationId xmlns:p14="http://schemas.microsoft.com/office/powerpoint/2010/main" val="8739999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popisom">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sk-SK"/>
              <a:t>Kliknutím upravte štýl predlohy nadpisu</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sk-SK"/>
              <a:t>Kliknite sem a upravte štýly predlohy textu</a:t>
            </a:r>
          </a:p>
        </p:txBody>
      </p:sp>
      <p:sp>
        <p:nvSpPr>
          <p:cNvPr id="5" name="Date Placeholder 4"/>
          <p:cNvSpPr>
            <a:spLocks noGrp="1"/>
          </p:cNvSpPr>
          <p:nvPr>
            <p:ph type="dt" sz="half" idx="10"/>
          </p:nvPr>
        </p:nvSpPr>
        <p:spPr/>
        <p:txBody>
          <a:bodyPr/>
          <a:lstStyle/>
          <a:p>
            <a:fld id="{B8C6F138-9750-4BAE-AA8C-91B7D21F2395}" type="datetimeFigureOut">
              <a:rPr lang="sk-SK" smtClean="0"/>
              <a:t>19. 11. 2023</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7B0A014C-9A25-409B-98AF-D85263388936}" type="slidenum">
              <a:rPr lang="sk-SK" smtClean="0"/>
              <a:t>‹#›</a:t>
            </a:fld>
            <a:endParaRPr lang="sk-SK"/>
          </a:p>
        </p:txBody>
      </p:sp>
    </p:spTree>
    <p:extLst>
      <p:ext uri="{BB962C8B-B14F-4D97-AF65-F5344CB8AC3E}">
        <p14:creationId xmlns:p14="http://schemas.microsoft.com/office/powerpoint/2010/main" val="24092308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ok s popiso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sk-SK"/>
              <a:t>Kliknutím upravte štýl predlohy nadpisu</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k-SK"/>
              <a:t>Kliknutím na ikonu pridáte obrázok</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k-SK"/>
              <a:t>Kliknite sem a upravte štýly predlohy textu</a:t>
            </a:r>
          </a:p>
        </p:txBody>
      </p:sp>
      <p:sp>
        <p:nvSpPr>
          <p:cNvPr id="5" name="Date Placeholder 4"/>
          <p:cNvSpPr>
            <a:spLocks noGrp="1"/>
          </p:cNvSpPr>
          <p:nvPr>
            <p:ph type="dt" sz="half" idx="10"/>
          </p:nvPr>
        </p:nvSpPr>
        <p:spPr/>
        <p:txBody>
          <a:bodyPr/>
          <a:lstStyle/>
          <a:p>
            <a:fld id="{B8C6F138-9750-4BAE-AA8C-91B7D21F2395}" type="datetimeFigureOut">
              <a:rPr lang="sk-SK" smtClean="0"/>
              <a:t>19. 11. 2023</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7B0A014C-9A25-409B-98AF-D85263388936}" type="slidenum">
              <a:rPr lang="sk-SK" smtClean="0"/>
              <a:t>‹#›</a:t>
            </a:fld>
            <a:endParaRPr lang="sk-SK"/>
          </a:p>
        </p:txBody>
      </p:sp>
    </p:spTree>
    <p:extLst>
      <p:ext uri="{BB962C8B-B14F-4D97-AF65-F5344CB8AC3E}">
        <p14:creationId xmlns:p14="http://schemas.microsoft.com/office/powerpoint/2010/main" val="27571408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sk-SK"/>
              <a:t>Kliknutím upravte štýl predlohy nadpisu</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8C6F138-9750-4BAE-AA8C-91B7D21F2395}" type="datetimeFigureOut">
              <a:rPr lang="sk-SK" smtClean="0"/>
              <a:t>19. 11. 2023</a:t>
            </a:fld>
            <a:endParaRPr lang="sk-SK"/>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sk-SK"/>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7B0A014C-9A25-409B-98AF-D85263388936}" type="slidenum">
              <a:rPr lang="sk-SK" smtClean="0"/>
              <a:t>‹#›</a:t>
            </a:fld>
            <a:endParaRPr lang="sk-SK"/>
          </a:p>
        </p:txBody>
      </p:sp>
    </p:spTree>
    <p:extLst>
      <p:ext uri="{BB962C8B-B14F-4D97-AF65-F5344CB8AC3E}">
        <p14:creationId xmlns:p14="http://schemas.microsoft.com/office/powerpoint/2010/main" val="6369716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moneysupermarket.com/gas-and-electricity/the-perfect-boiler/" TargetMode="Externa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hyperlink" Target="https://www.moneysupermarket.com/gas-and-electricity/loft-insulation/"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hyperlink" Target="https://en.wikipedia.org/wiki/Climate_change_mitigation" TargetMode="External"/><Relationship Id="rId3" Type="http://schemas.openxmlformats.org/officeDocument/2006/relationships/hyperlink" Target="https://en.wikipedia.org/wiki/Energy_development" TargetMode="External"/><Relationship Id="rId7" Type="http://schemas.openxmlformats.org/officeDocument/2006/relationships/hyperlink" Target="https://en.wikipedia.org/wiki/Greenhouse_gas_emissions" TargetMode="External"/><Relationship Id="rId2" Type="http://schemas.openxmlformats.org/officeDocument/2006/relationships/hyperlink" Target="https://en.wikipedia.org/wiki/Decision_making" TargetMode="External"/><Relationship Id="rId1" Type="http://schemas.openxmlformats.org/officeDocument/2006/relationships/slideLayout" Target="../slideLayouts/slideLayout1.xml"/><Relationship Id="rId6" Type="http://schemas.openxmlformats.org/officeDocument/2006/relationships/hyperlink" Target="https://en.wikipedia.org/wiki/Consumption_(economics)" TargetMode="External"/><Relationship Id="rId5" Type="http://schemas.openxmlformats.org/officeDocument/2006/relationships/hyperlink" Target="https://en.wikipedia.org/wiki/Resource_distribution" TargetMode="External"/><Relationship Id="rId4" Type="http://schemas.openxmlformats.org/officeDocument/2006/relationships/hyperlink" Target="https://en.wikipedia.org/wiki/Energy_conversion"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8" Type="http://schemas.openxmlformats.org/officeDocument/2006/relationships/hyperlink" Target="https://www.energy.gov/energysaver/passive-solar-home-design" TargetMode="External"/><Relationship Id="rId13" Type="http://schemas.openxmlformats.org/officeDocument/2006/relationships/hyperlink" Target="https://www.energy.gov/energysaver/reduce-hot-water-use-energy-savings" TargetMode="External"/><Relationship Id="rId3" Type="http://schemas.openxmlformats.org/officeDocument/2006/relationships/hyperlink" Target="https://www.energy.gov/energysaver/articles/choose-right-advanced-power-strip-you" TargetMode="External"/><Relationship Id="rId7" Type="http://schemas.openxmlformats.org/officeDocument/2006/relationships/hyperlink" Target="https://www.energy.gov/energysaver/heating-and-cooling" TargetMode="External"/><Relationship Id="rId12" Type="http://schemas.openxmlformats.org/officeDocument/2006/relationships/hyperlink" Target="https://www.energy.gov/energysaver/water-heating" TargetMode="External"/><Relationship Id="rId2" Type="http://schemas.openxmlformats.org/officeDocument/2006/relationships/hyperlink" Target="https://www.energy.gov/energysaver/appliances-and-electronics" TargetMode="External"/><Relationship Id="rId1" Type="http://schemas.openxmlformats.org/officeDocument/2006/relationships/slideLayout" Target="../slideLayouts/slideLayout1.xml"/><Relationship Id="rId6" Type="http://schemas.openxmlformats.org/officeDocument/2006/relationships/hyperlink" Target="https://www.energy.gov/energysaver/windows-doors-and-skylights" TargetMode="External"/><Relationship Id="rId11" Type="http://schemas.openxmlformats.org/officeDocument/2006/relationships/hyperlink" Target="https://www.energy.gov/energysaver/home-heating-systems" TargetMode="External"/><Relationship Id="rId5" Type="http://schemas.openxmlformats.org/officeDocument/2006/relationships/hyperlink" Target="https://www.energy.gov/energysaver/daylighting" TargetMode="External"/><Relationship Id="rId10" Type="http://schemas.openxmlformats.org/officeDocument/2006/relationships/hyperlink" Target="https://www.energy.gov/energysaver/weatherize" TargetMode="External"/><Relationship Id="rId4" Type="http://schemas.openxmlformats.org/officeDocument/2006/relationships/hyperlink" Target="https://www.energy.gov/energysaver/lighting-choices-save-you-money" TargetMode="External"/><Relationship Id="rId9" Type="http://schemas.openxmlformats.org/officeDocument/2006/relationships/hyperlink" Target="https://www.energy.gov/energysaver/update-or-replace-windows" TargetMode="External"/></Relationships>
</file>

<file path=ppt/slides/_rels/slide9.xml.rels><?xml version="1.0" encoding="UTF-8" standalone="yes"?>
<Relationships xmlns="http://schemas.openxmlformats.org/package/2006/relationships"><Relationship Id="rId2" Type="http://schemas.openxmlformats.org/officeDocument/2006/relationships/hyperlink" Target="https://www.moneysupermarket.com/gas-and-electricity/smart-thermostat-guide/"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B187D76-1138-448B-94CD-1DC8F17B2E0A}"/>
              </a:ext>
            </a:extLst>
          </p:cNvPr>
          <p:cNvSpPr>
            <a:spLocks noGrp="1"/>
          </p:cNvSpPr>
          <p:nvPr>
            <p:ph type="ctrTitle"/>
          </p:nvPr>
        </p:nvSpPr>
        <p:spPr>
          <a:xfrm>
            <a:off x="1524000" y="1122363"/>
            <a:ext cx="7562128" cy="1458791"/>
          </a:xfrm>
        </p:spPr>
        <p:txBody>
          <a:bodyPr/>
          <a:lstStyle/>
          <a:p>
            <a:pPr marR="167005">
              <a:lnSpc>
                <a:spcPct val="85000"/>
              </a:lnSpc>
              <a:spcBef>
                <a:spcPts val="1375"/>
              </a:spcBef>
              <a:spcAft>
                <a:spcPts val="0"/>
              </a:spcAft>
            </a:pPr>
            <a:br>
              <a:rPr lang="sk-SK" sz="1800" dirty="0">
                <a:effectLst/>
                <a:latin typeface="Arial MT"/>
                <a:ea typeface="Arial MT"/>
                <a:cs typeface="Arial MT"/>
              </a:rPr>
            </a:br>
            <a:r>
              <a:rPr lang="en-US" sz="1800" dirty="0">
                <a:effectLst/>
                <a:latin typeface="Trebuchet MS" panose="020B0603020202020204" pitchFamily="34" charset="0"/>
                <a:ea typeface="Arial MT"/>
                <a:cs typeface="Arial MT"/>
              </a:rPr>
              <a:t> </a:t>
            </a:r>
            <a:br>
              <a:rPr lang="sk-SK" sz="1800" dirty="0">
                <a:effectLst/>
                <a:latin typeface="Arial MT"/>
                <a:ea typeface="Arial MT"/>
                <a:cs typeface="Arial MT"/>
              </a:rPr>
            </a:br>
            <a:br>
              <a:rPr lang="sk-SK" sz="1800" dirty="0">
                <a:effectLst/>
                <a:latin typeface="Tahoma" panose="020B0604030504040204" pitchFamily="34" charset="0"/>
                <a:ea typeface="Tahoma" panose="020B0604030504040204" pitchFamily="34" charset="0"/>
              </a:rPr>
            </a:br>
            <a:endParaRPr lang="sk-SK" dirty="0"/>
          </a:p>
        </p:txBody>
      </p:sp>
      <p:sp>
        <p:nvSpPr>
          <p:cNvPr id="3" name="Podnadpis 2">
            <a:extLst>
              <a:ext uri="{FF2B5EF4-FFF2-40B4-BE49-F238E27FC236}">
                <a16:creationId xmlns:a16="http://schemas.microsoft.com/office/drawing/2014/main" id="{48350255-9128-42DF-9D7A-13FC703F5E92}"/>
              </a:ext>
            </a:extLst>
          </p:cNvPr>
          <p:cNvSpPr>
            <a:spLocks noGrp="1"/>
          </p:cNvSpPr>
          <p:nvPr>
            <p:ph type="subTitle" idx="1"/>
          </p:nvPr>
        </p:nvSpPr>
        <p:spPr>
          <a:xfrm>
            <a:off x="2299649" y="1205882"/>
            <a:ext cx="6628434" cy="694481"/>
          </a:xfrm>
        </p:spPr>
        <p:txBody>
          <a:bodyPr/>
          <a:lstStyle/>
          <a:p>
            <a:r>
              <a:rPr lang="en-US" sz="2400" spc="-60" dirty="0">
                <a:solidFill>
                  <a:srgbClr val="231F20"/>
                </a:solidFill>
                <a:effectLst/>
                <a:latin typeface="Tahoma" panose="020B0604030504040204" pitchFamily="34" charset="0"/>
                <a:ea typeface="Tahoma" panose="020B0604030504040204" pitchFamily="34" charset="0"/>
              </a:rPr>
              <a:t>Slovak</a:t>
            </a:r>
            <a:r>
              <a:rPr lang="en-US" sz="2400" spc="-1745" dirty="0">
                <a:solidFill>
                  <a:srgbClr val="231F20"/>
                </a:solidFill>
                <a:effectLst/>
                <a:latin typeface="Tahoma" panose="020B0604030504040204" pitchFamily="34" charset="0"/>
                <a:ea typeface="Tahoma" panose="020B0604030504040204" pitchFamily="34" charset="0"/>
              </a:rPr>
              <a:t> </a:t>
            </a:r>
            <a:r>
              <a:rPr lang="en-US" sz="2400" spc="-15" dirty="0">
                <a:solidFill>
                  <a:srgbClr val="231F20"/>
                </a:solidFill>
                <a:effectLst/>
                <a:latin typeface="Tahoma" panose="020B0604030504040204" pitchFamily="34" charset="0"/>
                <a:ea typeface="Tahoma" panose="020B0604030504040204" pitchFamily="34" charset="0"/>
              </a:rPr>
              <a:t>Republic</a:t>
            </a:r>
            <a:endParaRPr lang="sk-SK" dirty="0"/>
          </a:p>
        </p:txBody>
      </p:sp>
      <p:pic>
        <p:nvPicPr>
          <p:cNvPr id="5" name="Obrázok 4">
            <a:extLst>
              <a:ext uri="{FF2B5EF4-FFF2-40B4-BE49-F238E27FC236}">
                <a16:creationId xmlns:a16="http://schemas.microsoft.com/office/drawing/2014/main" id="{253D7EE4-CEB5-42C1-8F9A-26BC2C278B6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7246" y="2700699"/>
            <a:ext cx="4507818" cy="2907235"/>
          </a:xfrm>
          <a:prstGeom prst="rect">
            <a:avLst/>
          </a:prstGeom>
        </p:spPr>
      </p:pic>
      <p:pic>
        <p:nvPicPr>
          <p:cNvPr id="3074" name="Picture 2" descr="Erasmus + International Credit Mobility">
            <a:extLst>
              <a:ext uri="{FF2B5EF4-FFF2-40B4-BE49-F238E27FC236}">
                <a16:creationId xmlns:a16="http://schemas.microsoft.com/office/drawing/2014/main" id="{2ECCE290-4D2E-4D27-B8AF-9F65D0E755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34239" y="4464934"/>
            <a:ext cx="4000500" cy="1143000"/>
          </a:xfrm>
          <a:prstGeom prst="rect">
            <a:avLst/>
          </a:prstGeom>
          <a:noFill/>
          <a:extLst>
            <a:ext uri="{909E8E84-426E-40DD-AFC4-6F175D3DCCD1}">
              <a14:hiddenFill xmlns:a14="http://schemas.microsoft.com/office/drawing/2010/main">
                <a:solidFill>
                  <a:srgbClr val="FFFFFF"/>
                </a:solidFill>
              </a14:hiddenFill>
            </a:ext>
          </a:extLst>
        </p:spPr>
      </p:pic>
      <p:sp>
        <p:nvSpPr>
          <p:cNvPr id="6" name="BlokTextu 5">
            <a:extLst>
              <a:ext uri="{FF2B5EF4-FFF2-40B4-BE49-F238E27FC236}">
                <a16:creationId xmlns:a16="http://schemas.microsoft.com/office/drawing/2014/main" id="{D720CF7C-1B21-47FC-9766-CEA61498BA3A}"/>
              </a:ext>
            </a:extLst>
          </p:cNvPr>
          <p:cNvSpPr txBox="1"/>
          <p:nvPr/>
        </p:nvSpPr>
        <p:spPr>
          <a:xfrm>
            <a:off x="3974400" y="1720489"/>
            <a:ext cx="7420354" cy="1446550"/>
          </a:xfrm>
          <a:prstGeom prst="rect">
            <a:avLst/>
          </a:prstGeom>
          <a:noFill/>
        </p:spPr>
        <p:txBody>
          <a:bodyPr wrap="square" rtlCol="0">
            <a:spAutoFit/>
          </a:bodyPr>
          <a:lstStyle/>
          <a:p>
            <a:r>
              <a:rPr lang="en-US" sz="4400" b="1" i="0" dirty="0">
                <a:solidFill>
                  <a:srgbClr val="000000"/>
                </a:solidFill>
                <a:effectLst/>
                <a:latin typeface="Roboto" panose="02000000000000000000" pitchFamily="2" charset="0"/>
              </a:rPr>
              <a:t>„International approach to smart energy solutions“</a:t>
            </a:r>
            <a:endParaRPr lang="sk-SK" sz="4400" b="1" dirty="0"/>
          </a:p>
        </p:txBody>
      </p:sp>
      <p:sp>
        <p:nvSpPr>
          <p:cNvPr id="9" name="BlokTextu 8">
            <a:extLst>
              <a:ext uri="{FF2B5EF4-FFF2-40B4-BE49-F238E27FC236}">
                <a16:creationId xmlns:a16="http://schemas.microsoft.com/office/drawing/2014/main" id="{91E9FC68-20FD-41F1-9E75-99BF2E6E5C13}"/>
              </a:ext>
            </a:extLst>
          </p:cNvPr>
          <p:cNvSpPr txBox="1"/>
          <p:nvPr/>
        </p:nvSpPr>
        <p:spPr>
          <a:xfrm>
            <a:off x="1082322" y="271616"/>
            <a:ext cx="6477000" cy="1107996"/>
          </a:xfrm>
          <a:prstGeom prst="rect">
            <a:avLst/>
          </a:prstGeom>
          <a:noFill/>
        </p:spPr>
        <p:txBody>
          <a:bodyPr wrap="square">
            <a:spAutoFit/>
          </a:bodyPr>
          <a:lstStyle/>
          <a:p>
            <a:r>
              <a:rPr lang="en-US" sz="6600" dirty="0">
                <a:solidFill>
                  <a:srgbClr val="98C5C9"/>
                </a:solidFill>
                <a:effectLst/>
                <a:latin typeface="Trebuchet MS" panose="020B0603020202020204" pitchFamily="34" charset="0"/>
                <a:ea typeface="Arial MT"/>
                <a:cs typeface="Arial MT"/>
              </a:rPr>
              <a:t>ENERGY</a:t>
            </a:r>
            <a:r>
              <a:rPr lang="en-US" sz="6600" spc="5" dirty="0">
                <a:solidFill>
                  <a:srgbClr val="98C5C9"/>
                </a:solidFill>
                <a:effectLst/>
                <a:latin typeface="Trebuchet MS" panose="020B0603020202020204" pitchFamily="34" charset="0"/>
                <a:ea typeface="Arial MT"/>
                <a:cs typeface="Arial MT"/>
              </a:rPr>
              <a:t> </a:t>
            </a:r>
            <a:r>
              <a:rPr lang="en-US" sz="6600" spc="50" dirty="0">
                <a:solidFill>
                  <a:srgbClr val="98C5C9"/>
                </a:solidFill>
                <a:effectLst/>
                <a:latin typeface="Trebuchet MS" panose="020B0603020202020204" pitchFamily="34" charset="0"/>
                <a:ea typeface="Arial MT"/>
                <a:cs typeface="Arial MT"/>
              </a:rPr>
              <a:t>POLICY</a:t>
            </a:r>
            <a:endParaRPr lang="sk-SK" sz="6600" dirty="0"/>
          </a:p>
        </p:txBody>
      </p:sp>
      <p:sp>
        <p:nvSpPr>
          <p:cNvPr id="8" name="BlokTextu 7">
            <a:extLst>
              <a:ext uri="{FF2B5EF4-FFF2-40B4-BE49-F238E27FC236}">
                <a16:creationId xmlns:a16="http://schemas.microsoft.com/office/drawing/2014/main" id="{65521D03-D2E2-470F-8890-E1F8EE2ADD74}"/>
              </a:ext>
            </a:extLst>
          </p:cNvPr>
          <p:cNvSpPr txBox="1"/>
          <p:nvPr/>
        </p:nvSpPr>
        <p:spPr>
          <a:xfrm>
            <a:off x="1211066" y="1159598"/>
            <a:ext cx="3031599" cy="369332"/>
          </a:xfrm>
          <a:prstGeom prst="rect">
            <a:avLst/>
          </a:prstGeom>
          <a:noFill/>
        </p:spPr>
        <p:txBody>
          <a:bodyPr wrap="none" rtlCol="0">
            <a:spAutoFit/>
          </a:bodyPr>
          <a:lstStyle/>
          <a:p>
            <a:r>
              <a:rPr lang="sk-SK" dirty="0" err="1"/>
              <a:t>owerview</a:t>
            </a:r>
            <a:r>
              <a:rPr lang="sk-SK" dirty="0"/>
              <a:t> and </a:t>
            </a:r>
            <a:r>
              <a:rPr lang="sk-SK" dirty="0" err="1"/>
              <a:t>main</a:t>
            </a:r>
            <a:r>
              <a:rPr lang="sk-SK" dirty="0"/>
              <a:t> </a:t>
            </a:r>
            <a:r>
              <a:rPr lang="sk-SK" dirty="0" err="1"/>
              <a:t>aspects</a:t>
            </a:r>
            <a:endParaRPr lang="sk-SK" dirty="0"/>
          </a:p>
        </p:txBody>
      </p:sp>
    </p:spTree>
    <p:extLst>
      <p:ext uri="{BB962C8B-B14F-4D97-AF65-F5344CB8AC3E}">
        <p14:creationId xmlns:p14="http://schemas.microsoft.com/office/powerpoint/2010/main" val="622487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B187D76-1138-448B-94CD-1DC8F17B2E0A}"/>
              </a:ext>
            </a:extLst>
          </p:cNvPr>
          <p:cNvSpPr>
            <a:spLocks noGrp="1"/>
          </p:cNvSpPr>
          <p:nvPr>
            <p:ph type="ctrTitle"/>
          </p:nvPr>
        </p:nvSpPr>
        <p:spPr>
          <a:xfrm>
            <a:off x="1524000" y="1122364"/>
            <a:ext cx="7562128" cy="1332970"/>
          </a:xfrm>
        </p:spPr>
        <p:txBody>
          <a:bodyPr/>
          <a:lstStyle/>
          <a:p>
            <a:pPr marR="167005">
              <a:lnSpc>
                <a:spcPct val="85000"/>
              </a:lnSpc>
              <a:spcBef>
                <a:spcPts val="1375"/>
              </a:spcBef>
              <a:spcAft>
                <a:spcPts val="0"/>
              </a:spcAft>
            </a:pPr>
            <a:br>
              <a:rPr lang="sk-SK" sz="1800" dirty="0">
                <a:effectLst/>
                <a:latin typeface="Arial MT"/>
                <a:ea typeface="Arial MT"/>
                <a:cs typeface="Arial MT"/>
              </a:rPr>
            </a:br>
            <a:r>
              <a:rPr lang="en-US" sz="1800" dirty="0">
                <a:effectLst/>
                <a:latin typeface="Trebuchet MS" panose="020B0603020202020204" pitchFamily="34" charset="0"/>
                <a:ea typeface="Arial MT"/>
                <a:cs typeface="Arial MT"/>
              </a:rPr>
              <a:t> </a:t>
            </a:r>
            <a:br>
              <a:rPr lang="sk-SK" sz="1800" dirty="0">
                <a:effectLst/>
                <a:latin typeface="Arial MT"/>
                <a:ea typeface="Arial MT"/>
                <a:cs typeface="Arial MT"/>
              </a:rPr>
            </a:br>
            <a:br>
              <a:rPr lang="sk-SK" sz="1800" dirty="0">
                <a:effectLst/>
                <a:latin typeface="Tahoma" panose="020B0604030504040204" pitchFamily="34" charset="0"/>
                <a:ea typeface="Tahoma" panose="020B0604030504040204" pitchFamily="34" charset="0"/>
              </a:rPr>
            </a:br>
            <a:endParaRPr lang="sk-SK" dirty="0"/>
          </a:p>
        </p:txBody>
      </p:sp>
      <p:sp>
        <p:nvSpPr>
          <p:cNvPr id="4" name="BlokTextu 3">
            <a:extLst>
              <a:ext uri="{FF2B5EF4-FFF2-40B4-BE49-F238E27FC236}">
                <a16:creationId xmlns:a16="http://schemas.microsoft.com/office/drawing/2014/main" id="{88D52D4F-911A-4071-80EE-75724D91B821}"/>
              </a:ext>
            </a:extLst>
          </p:cNvPr>
          <p:cNvSpPr txBox="1"/>
          <p:nvPr/>
        </p:nvSpPr>
        <p:spPr>
          <a:xfrm>
            <a:off x="293512" y="660120"/>
            <a:ext cx="7518400" cy="369332"/>
          </a:xfrm>
          <a:prstGeom prst="rect">
            <a:avLst/>
          </a:prstGeom>
          <a:noFill/>
        </p:spPr>
        <p:txBody>
          <a:bodyPr wrap="square" rtlCol="0">
            <a:spAutoFit/>
          </a:bodyPr>
          <a:lstStyle/>
          <a:p>
            <a:r>
              <a:rPr lang="sk-SK" sz="1800" b="1" dirty="0" err="1">
                <a:effectLst/>
                <a:latin typeface="Arial MT"/>
                <a:ea typeface="Arial MT"/>
                <a:cs typeface="Arial MT"/>
              </a:rPr>
              <a:t>Howto</a:t>
            </a:r>
            <a:r>
              <a:rPr lang="sk-SK" sz="1800" b="1" dirty="0">
                <a:effectLst/>
                <a:latin typeface="Arial MT"/>
                <a:ea typeface="Arial MT"/>
                <a:cs typeface="Arial MT"/>
              </a:rPr>
              <a:t> </a:t>
            </a:r>
            <a:r>
              <a:rPr lang="sk-SK" sz="1800" b="1" dirty="0" err="1">
                <a:effectLst/>
                <a:latin typeface="Arial MT"/>
                <a:ea typeface="Arial MT"/>
                <a:cs typeface="Arial MT"/>
              </a:rPr>
              <a:t>reduce</a:t>
            </a:r>
            <a:r>
              <a:rPr lang="sk-SK" sz="1800" b="1" dirty="0">
                <a:effectLst/>
                <a:latin typeface="Arial MT"/>
                <a:ea typeface="Arial MT"/>
                <a:cs typeface="Arial MT"/>
              </a:rPr>
              <a:t> </a:t>
            </a:r>
            <a:r>
              <a:rPr lang="sk-SK" sz="1800" b="1" dirty="0" err="1">
                <a:effectLst/>
                <a:latin typeface="Arial MT"/>
                <a:ea typeface="Arial MT"/>
                <a:cs typeface="Arial MT"/>
              </a:rPr>
              <a:t>energy</a:t>
            </a:r>
            <a:r>
              <a:rPr lang="sk-SK" sz="1800" b="1" dirty="0">
                <a:effectLst/>
                <a:latin typeface="Arial MT"/>
                <a:ea typeface="Arial MT"/>
                <a:cs typeface="Arial MT"/>
              </a:rPr>
              <a:t> </a:t>
            </a:r>
            <a:r>
              <a:rPr lang="sk-SK" sz="1800" b="1" dirty="0" err="1">
                <a:effectLst/>
                <a:latin typeface="Arial MT"/>
                <a:ea typeface="Arial MT"/>
                <a:cs typeface="Arial MT"/>
              </a:rPr>
              <a:t>consumption</a:t>
            </a:r>
            <a:r>
              <a:rPr lang="sk-SK" sz="1800" b="1" dirty="0">
                <a:effectLst/>
                <a:latin typeface="Arial MT"/>
                <a:ea typeface="Arial MT"/>
                <a:cs typeface="Arial MT"/>
              </a:rPr>
              <a:t> at </a:t>
            </a:r>
            <a:r>
              <a:rPr lang="sk-SK" sz="1800" b="1" dirty="0" err="1">
                <a:effectLst/>
                <a:latin typeface="Arial MT"/>
                <a:ea typeface="Arial MT"/>
                <a:cs typeface="Arial MT"/>
              </a:rPr>
              <a:t>domestic</a:t>
            </a:r>
            <a:r>
              <a:rPr lang="sk-SK" sz="1800" b="1" dirty="0">
                <a:effectLst/>
                <a:latin typeface="Arial MT"/>
                <a:ea typeface="Arial MT"/>
                <a:cs typeface="Arial MT"/>
              </a:rPr>
              <a:t> </a:t>
            </a:r>
            <a:r>
              <a:rPr lang="sk-SK" sz="1800" b="1" dirty="0" err="1">
                <a:effectLst/>
                <a:latin typeface="Arial MT"/>
                <a:ea typeface="Arial MT"/>
                <a:cs typeface="Arial MT"/>
              </a:rPr>
              <a:t>installation</a:t>
            </a:r>
            <a:endParaRPr lang="sk-SK" b="1" dirty="0"/>
          </a:p>
        </p:txBody>
      </p:sp>
      <p:sp>
        <p:nvSpPr>
          <p:cNvPr id="5" name="BlokTextu 4">
            <a:extLst>
              <a:ext uri="{FF2B5EF4-FFF2-40B4-BE49-F238E27FC236}">
                <a16:creationId xmlns:a16="http://schemas.microsoft.com/office/drawing/2014/main" id="{00DC680D-9C27-42E4-9485-0B8CE353D44C}"/>
              </a:ext>
            </a:extLst>
          </p:cNvPr>
          <p:cNvSpPr txBox="1"/>
          <p:nvPr/>
        </p:nvSpPr>
        <p:spPr>
          <a:xfrm>
            <a:off x="338667" y="1241780"/>
            <a:ext cx="10701866" cy="5909310"/>
          </a:xfrm>
          <a:prstGeom prst="rect">
            <a:avLst/>
          </a:prstGeom>
          <a:noFill/>
        </p:spPr>
        <p:txBody>
          <a:bodyPr wrap="square" rtlCol="0">
            <a:spAutoFit/>
          </a:bodyPr>
          <a:lstStyle/>
          <a:p>
            <a:pPr algn="l"/>
            <a:r>
              <a:rPr lang="en-US" b="1" i="0" dirty="0">
                <a:solidFill>
                  <a:srgbClr val="786987"/>
                </a:solidFill>
                <a:effectLst/>
                <a:latin typeface="Helvetica Neue"/>
              </a:rPr>
              <a:t>3.       </a:t>
            </a:r>
            <a:r>
              <a:rPr lang="en-US" b="1" i="0" dirty="0">
                <a:solidFill>
                  <a:schemeClr val="accent5"/>
                </a:solidFill>
                <a:effectLst/>
                <a:latin typeface="Helvetica Neue"/>
              </a:rPr>
              <a:t>Turn down your thermostat</a:t>
            </a:r>
            <a:endParaRPr lang="en-US" b="0" i="0" dirty="0">
              <a:solidFill>
                <a:schemeClr val="accent5"/>
              </a:solidFill>
              <a:effectLst/>
              <a:latin typeface="Helvetica Neue"/>
            </a:endParaRPr>
          </a:p>
          <a:p>
            <a:pPr algn="l">
              <a:buFont typeface="Arial" panose="020B0604020202020204" pitchFamily="34" charset="0"/>
              <a:buChar char="•"/>
            </a:pPr>
            <a:r>
              <a:rPr lang="en-US" b="0" i="0" dirty="0">
                <a:solidFill>
                  <a:srgbClr val="786987"/>
                </a:solidFill>
                <a:effectLst/>
                <a:latin typeface="Helvetica Neue"/>
              </a:rPr>
              <a:t>Almost half the money spent on energy bills is absorbed by heating and hot water costs.</a:t>
            </a:r>
          </a:p>
          <a:p>
            <a:pPr algn="l">
              <a:buFont typeface="Arial" panose="020B0604020202020204" pitchFamily="34" charset="0"/>
              <a:buChar char="•"/>
            </a:pPr>
            <a:r>
              <a:rPr lang="en-US" b="0" i="0" dirty="0">
                <a:solidFill>
                  <a:srgbClr val="786987"/>
                </a:solidFill>
                <a:effectLst/>
                <a:latin typeface="Helvetica Neue"/>
              </a:rPr>
              <a:t>Turning your heating down by just one degree could save up to £80 a year.</a:t>
            </a:r>
          </a:p>
          <a:p>
            <a:pPr algn="l"/>
            <a:r>
              <a:rPr lang="en-US" b="1" i="0" dirty="0">
                <a:solidFill>
                  <a:srgbClr val="786987"/>
                </a:solidFill>
                <a:effectLst/>
                <a:latin typeface="Helvetica Neue"/>
              </a:rPr>
              <a:t>4.       </a:t>
            </a:r>
            <a:r>
              <a:rPr lang="en-US" b="1" i="0" dirty="0">
                <a:solidFill>
                  <a:schemeClr val="accent5"/>
                </a:solidFill>
                <a:effectLst/>
                <a:latin typeface="Helvetica Neue"/>
              </a:rPr>
              <a:t>Buy efficient appliances</a:t>
            </a:r>
            <a:endParaRPr lang="en-US" b="0" i="0" dirty="0">
              <a:solidFill>
                <a:schemeClr val="accent5"/>
              </a:solidFill>
              <a:effectLst/>
              <a:latin typeface="Helvetica Neue"/>
            </a:endParaRPr>
          </a:p>
          <a:p>
            <a:pPr algn="l">
              <a:buFont typeface="Arial" panose="020B0604020202020204" pitchFamily="34" charset="0"/>
              <a:buChar char="•"/>
            </a:pPr>
            <a:r>
              <a:rPr lang="en-US" b="0" i="0" dirty="0">
                <a:solidFill>
                  <a:srgbClr val="786987"/>
                </a:solidFill>
                <a:effectLst/>
                <a:latin typeface="Helvetica Neue"/>
              </a:rPr>
              <a:t>Throwing out a perfectly good appliance </a:t>
            </a:r>
            <a:r>
              <a:rPr lang="en-US" b="0" i="0" dirty="0" err="1">
                <a:solidFill>
                  <a:srgbClr val="786987"/>
                </a:solidFill>
                <a:effectLst/>
                <a:latin typeface="Helvetica Neue"/>
              </a:rPr>
              <a:t>won?t</a:t>
            </a:r>
            <a:r>
              <a:rPr lang="en-US" b="0" i="0" dirty="0">
                <a:solidFill>
                  <a:srgbClr val="786987"/>
                </a:solidFill>
                <a:effectLst/>
                <a:latin typeface="Helvetica Neue"/>
              </a:rPr>
              <a:t> save you much money, but when it is time to swap, going for one with a high energy-efficiency rating can be worth the investment.</a:t>
            </a:r>
          </a:p>
          <a:p>
            <a:pPr algn="l">
              <a:buFont typeface="Arial" panose="020B0604020202020204" pitchFamily="34" charset="0"/>
              <a:buChar char="•"/>
            </a:pPr>
            <a:r>
              <a:rPr lang="en-US" b="0" i="0" dirty="0">
                <a:solidFill>
                  <a:srgbClr val="786987"/>
                </a:solidFill>
                <a:effectLst/>
                <a:latin typeface="Helvetica Neue"/>
              </a:rPr>
              <a:t>An A+++ washing will typically use </a:t>
            </a:r>
            <a:r>
              <a:rPr lang="sk-SK" b="0" i="0" dirty="0">
                <a:solidFill>
                  <a:srgbClr val="786987"/>
                </a:solidFill>
                <a:effectLst/>
                <a:latin typeface="Helvetica Neue"/>
              </a:rPr>
              <a:t>65EUR </a:t>
            </a:r>
            <a:r>
              <a:rPr lang="en-US" b="0" i="0" dirty="0">
                <a:solidFill>
                  <a:srgbClr val="786987"/>
                </a:solidFill>
                <a:effectLst/>
                <a:latin typeface="Helvetica Neue"/>
              </a:rPr>
              <a:t>less energy than an A+ one over an 11-year product lifespan.</a:t>
            </a:r>
          </a:p>
          <a:p>
            <a:pPr algn="l">
              <a:buFont typeface="Arial" panose="020B0604020202020204" pitchFamily="34" charset="0"/>
              <a:buChar char="•"/>
            </a:pPr>
            <a:r>
              <a:rPr lang="en-US" b="0" i="0" dirty="0">
                <a:solidFill>
                  <a:srgbClr val="786987"/>
                </a:solidFill>
                <a:effectLst/>
                <a:latin typeface="Helvetica Neue"/>
              </a:rPr>
              <a:t>A modern, efficient dishwasher will typically cost around </a:t>
            </a:r>
            <a:r>
              <a:rPr lang="sk-SK" b="0" i="0" dirty="0">
                <a:solidFill>
                  <a:srgbClr val="786987"/>
                </a:solidFill>
                <a:effectLst/>
                <a:latin typeface="Helvetica Neue"/>
              </a:rPr>
              <a:t>7EUR </a:t>
            </a:r>
            <a:r>
              <a:rPr lang="en-US" b="0" i="0" dirty="0">
                <a:solidFill>
                  <a:srgbClr val="786987"/>
                </a:solidFill>
                <a:effectLst/>
                <a:latin typeface="Helvetica Neue"/>
              </a:rPr>
              <a:t>less a year to run compared to an older model.</a:t>
            </a:r>
          </a:p>
          <a:p>
            <a:pPr algn="l">
              <a:buFont typeface="Arial" panose="020B0604020202020204" pitchFamily="34" charset="0"/>
              <a:buChar char="•"/>
            </a:pPr>
            <a:r>
              <a:rPr lang="en-US" b="0" i="0" dirty="0">
                <a:solidFill>
                  <a:srgbClr val="786987"/>
                </a:solidFill>
                <a:effectLst/>
                <a:latin typeface="Helvetica Neue"/>
              </a:rPr>
              <a:t>An A+++ fridge freezer will save around </a:t>
            </a:r>
            <a:r>
              <a:rPr lang="sk-SK" b="0" i="0" dirty="0">
                <a:solidFill>
                  <a:srgbClr val="786987"/>
                </a:solidFill>
                <a:effectLst/>
                <a:latin typeface="Helvetica Neue"/>
              </a:rPr>
              <a:t>EUR</a:t>
            </a:r>
            <a:r>
              <a:rPr lang="en-US" b="0" i="0" dirty="0">
                <a:solidFill>
                  <a:srgbClr val="786987"/>
                </a:solidFill>
                <a:effectLst/>
                <a:latin typeface="Helvetica Neue"/>
              </a:rPr>
              <a:t>320 in energy bills over its lifetime compared to an A+ model.</a:t>
            </a:r>
          </a:p>
          <a:p>
            <a:pPr algn="l"/>
            <a:r>
              <a:rPr lang="en-US" b="1" i="0" dirty="0">
                <a:solidFill>
                  <a:srgbClr val="786987"/>
                </a:solidFill>
                <a:effectLst/>
                <a:latin typeface="Helvetica Neue"/>
              </a:rPr>
              <a:t>5.       </a:t>
            </a:r>
            <a:r>
              <a:rPr lang="en-US" b="1" i="0" dirty="0">
                <a:solidFill>
                  <a:schemeClr val="accent5"/>
                </a:solidFill>
                <a:effectLst/>
                <a:latin typeface="Helvetica Neue"/>
              </a:rPr>
              <a:t>Install a new boiler</a:t>
            </a:r>
            <a:endParaRPr lang="en-US" b="0" i="0" dirty="0">
              <a:solidFill>
                <a:schemeClr val="accent5"/>
              </a:solidFill>
              <a:effectLst/>
              <a:latin typeface="Helvetica Neue"/>
            </a:endParaRPr>
          </a:p>
          <a:p>
            <a:pPr algn="l">
              <a:buFont typeface="Arial" panose="020B0604020202020204" pitchFamily="34" charset="0"/>
              <a:buChar char="•"/>
            </a:pPr>
            <a:r>
              <a:rPr lang="en-US" b="0" i="0" dirty="0">
                <a:solidFill>
                  <a:srgbClr val="786987"/>
                </a:solidFill>
                <a:effectLst/>
                <a:latin typeface="Helvetica Neue"/>
              </a:rPr>
              <a:t>You can save energy by </a:t>
            </a:r>
            <a:r>
              <a:rPr lang="en-US" b="1" i="0" dirty="0">
                <a:solidFill>
                  <a:srgbClr val="786987"/>
                </a:solidFill>
                <a:effectLst/>
                <a:latin typeface="Helvetica Neue"/>
                <a:hlinkClick r:id="rId2"/>
              </a:rPr>
              <a:t>upgrading your old boiler</a:t>
            </a:r>
            <a:r>
              <a:rPr lang="en-US" b="0" i="0" dirty="0">
                <a:solidFill>
                  <a:srgbClr val="786987"/>
                </a:solidFill>
                <a:effectLst/>
                <a:latin typeface="Helvetica Neue"/>
              </a:rPr>
              <a:t> to a new A-rated condensing boiler with a programmer, room thermostat and thermostatic radiator controls.</a:t>
            </a:r>
          </a:p>
          <a:p>
            <a:pPr algn="l">
              <a:buFont typeface="Arial" panose="020B0604020202020204" pitchFamily="34" charset="0"/>
              <a:buChar char="•"/>
            </a:pPr>
            <a:r>
              <a:rPr lang="en-US" b="0" i="0" dirty="0">
                <a:solidFill>
                  <a:srgbClr val="786987"/>
                </a:solidFill>
                <a:effectLst/>
                <a:latin typeface="Helvetica Neue"/>
              </a:rPr>
              <a:t>Based on fuel prices in March 2019, a detached house upgrading from a G-rated boiler could save around </a:t>
            </a:r>
            <a:r>
              <a:rPr lang="sk-SK" b="0" i="0" dirty="0">
                <a:solidFill>
                  <a:srgbClr val="786987"/>
                </a:solidFill>
                <a:effectLst/>
                <a:latin typeface="Helvetica Neue"/>
              </a:rPr>
              <a:t>EUR</a:t>
            </a:r>
            <a:r>
              <a:rPr lang="en-US" b="0" i="0" dirty="0">
                <a:solidFill>
                  <a:srgbClr val="786987"/>
                </a:solidFill>
                <a:effectLst/>
                <a:latin typeface="Helvetica Neue"/>
              </a:rPr>
              <a:t>300 a year.</a:t>
            </a:r>
          </a:p>
          <a:p>
            <a:pPr algn="l"/>
            <a:r>
              <a:rPr lang="en-US" b="1" i="0" dirty="0">
                <a:solidFill>
                  <a:srgbClr val="786987"/>
                </a:solidFill>
                <a:effectLst/>
                <a:latin typeface="Helvetica Neue"/>
              </a:rPr>
              <a:t>6.       </a:t>
            </a:r>
            <a:r>
              <a:rPr lang="en-US" b="1" i="0" dirty="0">
                <a:solidFill>
                  <a:schemeClr val="accent5"/>
                </a:solidFill>
                <a:effectLst/>
                <a:latin typeface="Helvetica Neue"/>
              </a:rPr>
              <a:t>Wash clothes at a lower temperature</a:t>
            </a:r>
            <a:endParaRPr lang="en-US" b="0" i="0" dirty="0">
              <a:solidFill>
                <a:schemeClr val="accent5"/>
              </a:solidFill>
              <a:effectLst/>
              <a:latin typeface="Helvetica Neue"/>
            </a:endParaRPr>
          </a:p>
          <a:p>
            <a:pPr algn="l">
              <a:buFont typeface="Arial" panose="020B0604020202020204" pitchFamily="34" charset="0"/>
              <a:buChar char="•"/>
            </a:pPr>
            <a:r>
              <a:rPr lang="en-US" b="0" i="0" dirty="0">
                <a:solidFill>
                  <a:srgbClr val="786987"/>
                </a:solidFill>
                <a:effectLst/>
                <a:latin typeface="Helvetica Neue"/>
              </a:rPr>
              <a:t>Washing at 30 degrees rather than 40 degrees can help reduce your energy usage, and if you can cut out one wash cycle per week you’ll clip </a:t>
            </a:r>
            <a:r>
              <a:rPr lang="sk-SK" b="0" i="0" dirty="0">
                <a:solidFill>
                  <a:srgbClr val="786987"/>
                </a:solidFill>
                <a:effectLst/>
                <a:latin typeface="Helvetica Neue"/>
              </a:rPr>
              <a:t>50EUR </a:t>
            </a:r>
            <a:r>
              <a:rPr lang="en-US" b="0" i="0" dirty="0">
                <a:solidFill>
                  <a:srgbClr val="786987"/>
                </a:solidFill>
                <a:effectLst/>
                <a:latin typeface="Helvetica Neue"/>
              </a:rPr>
              <a:t>off your annual energy bill.</a:t>
            </a:r>
          </a:p>
          <a:p>
            <a:endParaRPr lang="sk-SK" dirty="0"/>
          </a:p>
        </p:txBody>
      </p:sp>
    </p:spTree>
    <p:extLst>
      <p:ext uri="{BB962C8B-B14F-4D97-AF65-F5344CB8AC3E}">
        <p14:creationId xmlns:p14="http://schemas.microsoft.com/office/powerpoint/2010/main" val="31488597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B187D76-1138-448B-94CD-1DC8F17B2E0A}"/>
              </a:ext>
            </a:extLst>
          </p:cNvPr>
          <p:cNvSpPr>
            <a:spLocks noGrp="1"/>
          </p:cNvSpPr>
          <p:nvPr>
            <p:ph type="ctrTitle"/>
          </p:nvPr>
        </p:nvSpPr>
        <p:spPr>
          <a:xfrm>
            <a:off x="1524000" y="1122364"/>
            <a:ext cx="7562128" cy="1332970"/>
          </a:xfrm>
        </p:spPr>
        <p:txBody>
          <a:bodyPr/>
          <a:lstStyle/>
          <a:p>
            <a:pPr marR="167005">
              <a:lnSpc>
                <a:spcPct val="85000"/>
              </a:lnSpc>
              <a:spcBef>
                <a:spcPts val="1375"/>
              </a:spcBef>
              <a:spcAft>
                <a:spcPts val="0"/>
              </a:spcAft>
            </a:pPr>
            <a:br>
              <a:rPr lang="sk-SK" sz="1800" dirty="0">
                <a:effectLst/>
                <a:latin typeface="Arial MT"/>
                <a:ea typeface="Arial MT"/>
                <a:cs typeface="Arial MT"/>
              </a:rPr>
            </a:br>
            <a:r>
              <a:rPr lang="en-US" sz="1800" dirty="0">
                <a:effectLst/>
                <a:latin typeface="Trebuchet MS" panose="020B0603020202020204" pitchFamily="34" charset="0"/>
                <a:ea typeface="Arial MT"/>
                <a:cs typeface="Arial MT"/>
              </a:rPr>
              <a:t> </a:t>
            </a:r>
            <a:br>
              <a:rPr lang="sk-SK" sz="1800" dirty="0">
                <a:effectLst/>
                <a:latin typeface="Arial MT"/>
                <a:ea typeface="Arial MT"/>
                <a:cs typeface="Arial MT"/>
              </a:rPr>
            </a:br>
            <a:br>
              <a:rPr lang="sk-SK" sz="1800" dirty="0">
                <a:effectLst/>
                <a:latin typeface="Tahoma" panose="020B0604030504040204" pitchFamily="34" charset="0"/>
                <a:ea typeface="Tahoma" panose="020B0604030504040204" pitchFamily="34" charset="0"/>
              </a:rPr>
            </a:br>
            <a:endParaRPr lang="sk-SK" dirty="0"/>
          </a:p>
        </p:txBody>
      </p:sp>
      <p:sp>
        <p:nvSpPr>
          <p:cNvPr id="4" name="BlokTextu 3">
            <a:extLst>
              <a:ext uri="{FF2B5EF4-FFF2-40B4-BE49-F238E27FC236}">
                <a16:creationId xmlns:a16="http://schemas.microsoft.com/office/drawing/2014/main" id="{88D52D4F-911A-4071-80EE-75724D91B821}"/>
              </a:ext>
            </a:extLst>
          </p:cNvPr>
          <p:cNvSpPr txBox="1"/>
          <p:nvPr/>
        </p:nvSpPr>
        <p:spPr>
          <a:xfrm>
            <a:off x="293512" y="660120"/>
            <a:ext cx="7518400" cy="369332"/>
          </a:xfrm>
          <a:prstGeom prst="rect">
            <a:avLst/>
          </a:prstGeom>
          <a:noFill/>
        </p:spPr>
        <p:txBody>
          <a:bodyPr wrap="square" rtlCol="0">
            <a:spAutoFit/>
          </a:bodyPr>
          <a:lstStyle/>
          <a:p>
            <a:r>
              <a:rPr lang="sk-SK" sz="1800" b="1" dirty="0" err="1">
                <a:effectLst/>
                <a:latin typeface="Arial MT"/>
                <a:ea typeface="Arial MT"/>
                <a:cs typeface="Arial MT"/>
              </a:rPr>
              <a:t>Howto</a:t>
            </a:r>
            <a:r>
              <a:rPr lang="sk-SK" sz="1800" b="1" dirty="0">
                <a:effectLst/>
                <a:latin typeface="Arial MT"/>
                <a:ea typeface="Arial MT"/>
                <a:cs typeface="Arial MT"/>
              </a:rPr>
              <a:t> </a:t>
            </a:r>
            <a:r>
              <a:rPr lang="sk-SK" sz="1800" b="1" dirty="0" err="1">
                <a:effectLst/>
                <a:latin typeface="Arial MT"/>
                <a:ea typeface="Arial MT"/>
                <a:cs typeface="Arial MT"/>
              </a:rPr>
              <a:t>reduce</a:t>
            </a:r>
            <a:r>
              <a:rPr lang="sk-SK" sz="1800" b="1" dirty="0">
                <a:effectLst/>
                <a:latin typeface="Arial MT"/>
                <a:ea typeface="Arial MT"/>
                <a:cs typeface="Arial MT"/>
              </a:rPr>
              <a:t> </a:t>
            </a:r>
            <a:r>
              <a:rPr lang="sk-SK" sz="1800" b="1" dirty="0" err="1">
                <a:effectLst/>
                <a:latin typeface="Arial MT"/>
                <a:ea typeface="Arial MT"/>
                <a:cs typeface="Arial MT"/>
              </a:rPr>
              <a:t>energy</a:t>
            </a:r>
            <a:r>
              <a:rPr lang="sk-SK" sz="1800" b="1" dirty="0">
                <a:effectLst/>
                <a:latin typeface="Arial MT"/>
                <a:ea typeface="Arial MT"/>
                <a:cs typeface="Arial MT"/>
              </a:rPr>
              <a:t> </a:t>
            </a:r>
            <a:r>
              <a:rPr lang="sk-SK" sz="1800" b="1" dirty="0" err="1">
                <a:effectLst/>
                <a:latin typeface="Arial MT"/>
                <a:ea typeface="Arial MT"/>
                <a:cs typeface="Arial MT"/>
              </a:rPr>
              <a:t>consumption</a:t>
            </a:r>
            <a:r>
              <a:rPr lang="sk-SK" sz="1800" b="1" dirty="0">
                <a:effectLst/>
                <a:latin typeface="Arial MT"/>
                <a:ea typeface="Arial MT"/>
                <a:cs typeface="Arial MT"/>
              </a:rPr>
              <a:t> at </a:t>
            </a:r>
            <a:r>
              <a:rPr lang="sk-SK" sz="1800" b="1" dirty="0" err="1">
                <a:effectLst/>
                <a:latin typeface="Arial MT"/>
                <a:ea typeface="Arial MT"/>
                <a:cs typeface="Arial MT"/>
              </a:rPr>
              <a:t>domestic</a:t>
            </a:r>
            <a:r>
              <a:rPr lang="sk-SK" sz="1800" b="1" dirty="0">
                <a:effectLst/>
                <a:latin typeface="Arial MT"/>
                <a:ea typeface="Arial MT"/>
                <a:cs typeface="Arial MT"/>
              </a:rPr>
              <a:t> </a:t>
            </a:r>
            <a:r>
              <a:rPr lang="sk-SK" sz="1800" b="1" dirty="0" err="1">
                <a:effectLst/>
                <a:latin typeface="Arial MT"/>
                <a:ea typeface="Arial MT"/>
                <a:cs typeface="Arial MT"/>
              </a:rPr>
              <a:t>conditions</a:t>
            </a:r>
            <a:endParaRPr lang="sk-SK" b="1" dirty="0"/>
          </a:p>
        </p:txBody>
      </p:sp>
      <p:sp>
        <p:nvSpPr>
          <p:cNvPr id="5" name="BlokTextu 4">
            <a:extLst>
              <a:ext uri="{FF2B5EF4-FFF2-40B4-BE49-F238E27FC236}">
                <a16:creationId xmlns:a16="http://schemas.microsoft.com/office/drawing/2014/main" id="{00DC680D-9C27-42E4-9485-0B8CE353D44C}"/>
              </a:ext>
            </a:extLst>
          </p:cNvPr>
          <p:cNvSpPr txBox="1"/>
          <p:nvPr/>
        </p:nvSpPr>
        <p:spPr>
          <a:xfrm>
            <a:off x="637822" y="1122364"/>
            <a:ext cx="9697155" cy="5632311"/>
          </a:xfrm>
          <a:prstGeom prst="rect">
            <a:avLst/>
          </a:prstGeom>
          <a:noFill/>
        </p:spPr>
        <p:txBody>
          <a:bodyPr wrap="square" rtlCol="0">
            <a:spAutoFit/>
          </a:bodyPr>
          <a:lstStyle/>
          <a:p>
            <a:pPr algn="l"/>
            <a:r>
              <a:rPr lang="en-US" b="1" i="0" dirty="0">
                <a:solidFill>
                  <a:srgbClr val="786987"/>
                </a:solidFill>
                <a:effectLst/>
                <a:latin typeface="Helvetica Neue"/>
              </a:rPr>
              <a:t>7.       </a:t>
            </a:r>
            <a:r>
              <a:rPr lang="en-US" b="1" i="0" dirty="0">
                <a:solidFill>
                  <a:schemeClr val="accent5"/>
                </a:solidFill>
                <a:effectLst/>
                <a:latin typeface="Helvetica Neue"/>
              </a:rPr>
              <a:t>Be smarter about water</a:t>
            </a:r>
            <a:endParaRPr lang="en-US" b="0" i="0" dirty="0">
              <a:solidFill>
                <a:schemeClr val="accent5"/>
              </a:solidFill>
              <a:effectLst/>
              <a:latin typeface="Helvetica Neue"/>
            </a:endParaRPr>
          </a:p>
          <a:p>
            <a:pPr algn="l">
              <a:buFont typeface="Arial" panose="020B0604020202020204" pitchFamily="34" charset="0"/>
              <a:buChar char="•"/>
            </a:pPr>
            <a:r>
              <a:rPr lang="en-US" b="0" i="0" dirty="0">
                <a:solidFill>
                  <a:srgbClr val="786987"/>
                </a:solidFill>
                <a:effectLst/>
                <a:latin typeface="Helvetica Neue"/>
              </a:rPr>
              <a:t>You can save around </a:t>
            </a:r>
            <a:r>
              <a:rPr lang="sk-SK" b="0" i="0" dirty="0">
                <a:solidFill>
                  <a:srgbClr val="786987"/>
                </a:solidFill>
                <a:effectLst/>
                <a:latin typeface="Helvetica Neue"/>
              </a:rPr>
              <a:t>25EUR </a:t>
            </a:r>
            <a:r>
              <a:rPr lang="en-US" b="0" i="0" dirty="0">
                <a:solidFill>
                  <a:srgbClr val="786987"/>
                </a:solidFill>
                <a:effectLst/>
                <a:latin typeface="Helvetica Neue"/>
              </a:rPr>
              <a:t>a year by washing up in a bowl rather than using a running</a:t>
            </a:r>
            <a:r>
              <a:rPr lang="sk-SK" b="0" i="0" dirty="0">
                <a:solidFill>
                  <a:srgbClr val="786987"/>
                </a:solidFill>
                <a:effectLst/>
                <a:latin typeface="Helvetica Neue"/>
              </a:rPr>
              <a:t> </a:t>
            </a:r>
            <a:r>
              <a:rPr lang="en-US" b="0" i="0" dirty="0">
                <a:solidFill>
                  <a:srgbClr val="786987"/>
                </a:solidFill>
                <a:effectLst/>
                <a:latin typeface="Helvetica Neue"/>
              </a:rPr>
              <a:t>tap.</a:t>
            </a:r>
          </a:p>
          <a:p>
            <a:pPr algn="l">
              <a:buFont typeface="Arial" panose="020B0604020202020204" pitchFamily="34" charset="0"/>
              <a:buChar char="•"/>
            </a:pPr>
            <a:r>
              <a:rPr lang="en-US" b="0" i="0" dirty="0">
                <a:solidFill>
                  <a:srgbClr val="786987"/>
                </a:solidFill>
                <a:effectLst/>
                <a:latin typeface="Helvetica Neue"/>
              </a:rPr>
              <a:t>Buying a more efficient shower head can save you as much as </a:t>
            </a:r>
            <a:r>
              <a:rPr lang="sk-SK" b="0" i="0" dirty="0">
                <a:solidFill>
                  <a:srgbClr val="786987"/>
                </a:solidFill>
                <a:effectLst/>
                <a:latin typeface="Helvetica Neue"/>
              </a:rPr>
              <a:t>18EUR </a:t>
            </a:r>
            <a:r>
              <a:rPr lang="en-US" b="0" i="0" dirty="0">
                <a:solidFill>
                  <a:srgbClr val="786987"/>
                </a:solidFill>
                <a:effectLst/>
                <a:latin typeface="Helvetica Neue"/>
              </a:rPr>
              <a:t>per person a year on energy bills, plus an additional amount if you have a water meter.</a:t>
            </a:r>
            <a:br>
              <a:rPr lang="en-US" b="0" i="0" dirty="0">
                <a:solidFill>
                  <a:srgbClr val="786987"/>
                </a:solidFill>
                <a:effectLst/>
                <a:latin typeface="Helvetica Neue"/>
              </a:rPr>
            </a:br>
            <a:endParaRPr lang="en-US" b="0" i="0" dirty="0">
              <a:solidFill>
                <a:srgbClr val="786987"/>
              </a:solidFill>
              <a:effectLst/>
              <a:latin typeface="Helvetica Neue"/>
            </a:endParaRPr>
          </a:p>
          <a:p>
            <a:pPr algn="l">
              <a:buFont typeface="Arial" panose="020B0604020202020204" pitchFamily="34" charset="0"/>
              <a:buChar char="•"/>
            </a:pPr>
            <a:r>
              <a:rPr lang="en-US" b="0" i="0" dirty="0">
                <a:solidFill>
                  <a:srgbClr val="786987"/>
                </a:solidFill>
                <a:effectLst/>
                <a:latin typeface="Helvetica Neue"/>
              </a:rPr>
              <a:t>If you fit a shower timer in your bathroom, you could save up to </a:t>
            </a:r>
            <a:r>
              <a:rPr lang="sk-SK" b="0" i="0" dirty="0">
                <a:solidFill>
                  <a:srgbClr val="786987"/>
                </a:solidFill>
                <a:effectLst/>
                <a:latin typeface="Helvetica Neue"/>
              </a:rPr>
              <a:t>8EUR </a:t>
            </a:r>
            <a:r>
              <a:rPr lang="en-US" b="0" i="0" dirty="0">
                <a:solidFill>
                  <a:srgbClr val="786987"/>
                </a:solidFill>
                <a:effectLst/>
                <a:latin typeface="Helvetica Neue"/>
              </a:rPr>
              <a:t>per person each year by cutting just one minute off every shower.</a:t>
            </a:r>
          </a:p>
          <a:p>
            <a:pPr algn="l"/>
            <a:r>
              <a:rPr lang="en-US" b="1" i="0" dirty="0">
                <a:solidFill>
                  <a:srgbClr val="786987"/>
                </a:solidFill>
                <a:effectLst/>
                <a:latin typeface="Helvetica Neue"/>
              </a:rPr>
              <a:t>8.       </a:t>
            </a:r>
            <a:r>
              <a:rPr lang="en-US" b="1" i="0" dirty="0">
                <a:solidFill>
                  <a:schemeClr val="accent5"/>
                </a:solidFill>
                <a:effectLst/>
                <a:latin typeface="Helvetica Neue"/>
              </a:rPr>
              <a:t>Invest in double glazing</a:t>
            </a:r>
            <a:endParaRPr lang="en-US" b="0" i="0" dirty="0">
              <a:solidFill>
                <a:schemeClr val="accent5"/>
              </a:solidFill>
              <a:effectLst/>
              <a:latin typeface="Helvetica Neue"/>
            </a:endParaRPr>
          </a:p>
          <a:p>
            <a:pPr algn="l">
              <a:buFont typeface="Arial" panose="020B0604020202020204" pitchFamily="34" charset="0"/>
              <a:buChar char="•"/>
            </a:pPr>
            <a:r>
              <a:rPr lang="en-US" b="0" i="0" dirty="0">
                <a:solidFill>
                  <a:srgbClr val="786987"/>
                </a:solidFill>
                <a:effectLst/>
                <a:latin typeface="Helvetica Neue"/>
              </a:rPr>
              <a:t>Double glazing insulates your home from the cold and helps reduce your heating bill, as well as keeping the noise out.</a:t>
            </a:r>
          </a:p>
          <a:p>
            <a:pPr algn="l">
              <a:buFont typeface="Arial" panose="020B0604020202020204" pitchFamily="34" charset="0"/>
              <a:buChar char="•"/>
            </a:pPr>
            <a:r>
              <a:rPr lang="en-US" b="0" i="0" dirty="0">
                <a:solidFill>
                  <a:srgbClr val="786987"/>
                </a:solidFill>
                <a:effectLst/>
                <a:latin typeface="Helvetica Neue"/>
              </a:rPr>
              <a:t>If your semi-detached home is entirely single glazed, you could save as much as </a:t>
            </a:r>
            <a:r>
              <a:rPr lang="sk-SK" b="0" i="0" dirty="0">
                <a:solidFill>
                  <a:srgbClr val="786987"/>
                </a:solidFill>
                <a:effectLst/>
                <a:latin typeface="Helvetica Neue"/>
              </a:rPr>
              <a:t>110EUR </a:t>
            </a:r>
            <a:r>
              <a:rPr lang="en-US" b="0" i="0" dirty="0">
                <a:solidFill>
                  <a:srgbClr val="786987"/>
                </a:solidFill>
                <a:effectLst/>
                <a:latin typeface="Helvetica Neue"/>
              </a:rPr>
              <a:t>a year by installing A-rated double glazing.</a:t>
            </a:r>
          </a:p>
          <a:p>
            <a:pPr algn="l"/>
            <a:r>
              <a:rPr lang="en-US" b="1" i="0" dirty="0">
                <a:solidFill>
                  <a:srgbClr val="786987"/>
                </a:solidFill>
                <a:effectLst/>
                <a:latin typeface="Helvetica Neue"/>
              </a:rPr>
              <a:t>9.       </a:t>
            </a:r>
            <a:r>
              <a:rPr lang="en-US" b="1" i="0" dirty="0">
                <a:solidFill>
                  <a:schemeClr val="accent5"/>
                </a:solidFill>
                <a:effectLst/>
                <a:latin typeface="Helvetica Neue"/>
              </a:rPr>
              <a:t>Draught-proof your property</a:t>
            </a:r>
            <a:endParaRPr lang="en-US" b="0" i="0" dirty="0">
              <a:solidFill>
                <a:schemeClr val="accent5"/>
              </a:solidFill>
              <a:effectLst/>
              <a:latin typeface="Helvetica Neue"/>
            </a:endParaRPr>
          </a:p>
          <a:p>
            <a:pPr algn="l">
              <a:buFont typeface="Arial" panose="020B0604020202020204" pitchFamily="34" charset="0"/>
              <a:buChar char="•"/>
            </a:pPr>
            <a:r>
              <a:rPr lang="en-US" b="0" i="0" dirty="0">
                <a:solidFill>
                  <a:srgbClr val="786987"/>
                </a:solidFill>
                <a:effectLst/>
                <a:latin typeface="Helvetica Neue"/>
              </a:rPr>
              <a:t>A cold draught can cause your home to lose heat, which makes it more tempting to turn the heating up. Draught excluders or draught-proofing kits are a good way to prevent this.</a:t>
            </a:r>
          </a:p>
          <a:p>
            <a:pPr algn="l">
              <a:buFont typeface="Arial" panose="020B0604020202020204" pitchFamily="34" charset="0"/>
              <a:buChar char="•"/>
            </a:pPr>
            <a:r>
              <a:rPr lang="en-US" b="0" i="0" dirty="0">
                <a:solidFill>
                  <a:srgbClr val="786987"/>
                </a:solidFill>
                <a:effectLst/>
                <a:latin typeface="Helvetica Neue"/>
              </a:rPr>
              <a:t>Seal cracks in floors and skirting boards, line your letterbox and block an unused chimney to reduce your heating bills by up to </a:t>
            </a:r>
            <a:r>
              <a:rPr lang="sk-SK" b="0" i="0" dirty="0">
                <a:solidFill>
                  <a:srgbClr val="786987"/>
                </a:solidFill>
                <a:effectLst/>
                <a:latin typeface="Helvetica Neue"/>
              </a:rPr>
              <a:t>35EUR </a:t>
            </a:r>
            <a:r>
              <a:rPr lang="en-US" b="0" i="0" dirty="0">
                <a:solidFill>
                  <a:srgbClr val="786987"/>
                </a:solidFill>
                <a:effectLst/>
                <a:latin typeface="Helvetica Neue"/>
              </a:rPr>
              <a:t>a year.</a:t>
            </a:r>
          </a:p>
          <a:p>
            <a:pPr algn="l">
              <a:buFont typeface="Arial" panose="020B0604020202020204" pitchFamily="34" charset="0"/>
              <a:buChar char="•"/>
            </a:pPr>
            <a:r>
              <a:rPr lang="en-US" b="0" i="0" dirty="0">
                <a:solidFill>
                  <a:srgbClr val="786987"/>
                </a:solidFill>
                <a:effectLst/>
                <a:latin typeface="Helvetica Neue"/>
              </a:rPr>
              <a:t>If you don't have double glazing, you can buy plastic lining for your windows to save energy and keep more heat in.</a:t>
            </a:r>
          </a:p>
          <a:p>
            <a:endParaRPr lang="sk-SK" dirty="0"/>
          </a:p>
        </p:txBody>
      </p:sp>
    </p:spTree>
    <p:extLst>
      <p:ext uri="{BB962C8B-B14F-4D97-AF65-F5344CB8AC3E}">
        <p14:creationId xmlns:p14="http://schemas.microsoft.com/office/powerpoint/2010/main" val="10808427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B187D76-1138-448B-94CD-1DC8F17B2E0A}"/>
              </a:ext>
            </a:extLst>
          </p:cNvPr>
          <p:cNvSpPr>
            <a:spLocks noGrp="1"/>
          </p:cNvSpPr>
          <p:nvPr>
            <p:ph type="ctrTitle"/>
          </p:nvPr>
        </p:nvSpPr>
        <p:spPr>
          <a:xfrm>
            <a:off x="1524000" y="1122364"/>
            <a:ext cx="7562128" cy="1332970"/>
          </a:xfrm>
        </p:spPr>
        <p:txBody>
          <a:bodyPr/>
          <a:lstStyle/>
          <a:p>
            <a:pPr marR="167005">
              <a:lnSpc>
                <a:spcPct val="85000"/>
              </a:lnSpc>
              <a:spcBef>
                <a:spcPts val="1375"/>
              </a:spcBef>
              <a:spcAft>
                <a:spcPts val="0"/>
              </a:spcAft>
            </a:pPr>
            <a:br>
              <a:rPr lang="sk-SK" sz="1800" dirty="0">
                <a:effectLst/>
                <a:latin typeface="Arial MT"/>
                <a:ea typeface="Arial MT"/>
                <a:cs typeface="Arial MT"/>
              </a:rPr>
            </a:br>
            <a:r>
              <a:rPr lang="en-US" sz="1800" dirty="0">
                <a:effectLst/>
                <a:latin typeface="Trebuchet MS" panose="020B0603020202020204" pitchFamily="34" charset="0"/>
                <a:ea typeface="Arial MT"/>
                <a:cs typeface="Arial MT"/>
              </a:rPr>
              <a:t> </a:t>
            </a:r>
            <a:br>
              <a:rPr lang="sk-SK" sz="1800" dirty="0">
                <a:effectLst/>
                <a:latin typeface="Arial MT"/>
                <a:ea typeface="Arial MT"/>
                <a:cs typeface="Arial MT"/>
              </a:rPr>
            </a:br>
            <a:br>
              <a:rPr lang="sk-SK" sz="1800" dirty="0">
                <a:effectLst/>
                <a:latin typeface="Tahoma" panose="020B0604030504040204" pitchFamily="34" charset="0"/>
                <a:ea typeface="Tahoma" panose="020B0604030504040204" pitchFamily="34" charset="0"/>
              </a:rPr>
            </a:br>
            <a:endParaRPr lang="sk-SK" dirty="0"/>
          </a:p>
        </p:txBody>
      </p:sp>
      <p:sp>
        <p:nvSpPr>
          <p:cNvPr id="4" name="BlokTextu 3">
            <a:extLst>
              <a:ext uri="{FF2B5EF4-FFF2-40B4-BE49-F238E27FC236}">
                <a16:creationId xmlns:a16="http://schemas.microsoft.com/office/drawing/2014/main" id="{88D52D4F-911A-4071-80EE-75724D91B821}"/>
              </a:ext>
            </a:extLst>
          </p:cNvPr>
          <p:cNvSpPr txBox="1"/>
          <p:nvPr/>
        </p:nvSpPr>
        <p:spPr>
          <a:xfrm>
            <a:off x="293512" y="660120"/>
            <a:ext cx="7518400" cy="369332"/>
          </a:xfrm>
          <a:prstGeom prst="rect">
            <a:avLst/>
          </a:prstGeom>
          <a:noFill/>
        </p:spPr>
        <p:txBody>
          <a:bodyPr wrap="square" rtlCol="0">
            <a:spAutoFit/>
          </a:bodyPr>
          <a:lstStyle/>
          <a:p>
            <a:r>
              <a:rPr lang="sk-SK" sz="1800" b="1" dirty="0" err="1">
                <a:effectLst/>
                <a:latin typeface="Arial MT"/>
                <a:ea typeface="Arial MT"/>
                <a:cs typeface="Arial MT"/>
              </a:rPr>
              <a:t>Howto</a:t>
            </a:r>
            <a:r>
              <a:rPr lang="sk-SK" sz="1800" b="1" dirty="0">
                <a:effectLst/>
                <a:latin typeface="Arial MT"/>
                <a:ea typeface="Arial MT"/>
                <a:cs typeface="Arial MT"/>
              </a:rPr>
              <a:t> </a:t>
            </a:r>
            <a:r>
              <a:rPr lang="sk-SK" sz="1800" b="1" dirty="0" err="1">
                <a:effectLst/>
                <a:latin typeface="Arial MT"/>
                <a:ea typeface="Arial MT"/>
                <a:cs typeface="Arial MT"/>
              </a:rPr>
              <a:t>reduce</a:t>
            </a:r>
            <a:r>
              <a:rPr lang="sk-SK" sz="1800" b="1" dirty="0">
                <a:effectLst/>
                <a:latin typeface="Arial MT"/>
                <a:ea typeface="Arial MT"/>
                <a:cs typeface="Arial MT"/>
              </a:rPr>
              <a:t> </a:t>
            </a:r>
            <a:r>
              <a:rPr lang="sk-SK" sz="1800" b="1" dirty="0" err="1">
                <a:effectLst/>
                <a:latin typeface="Arial MT"/>
                <a:ea typeface="Arial MT"/>
                <a:cs typeface="Arial MT"/>
              </a:rPr>
              <a:t>energy</a:t>
            </a:r>
            <a:r>
              <a:rPr lang="sk-SK" sz="1800" b="1" dirty="0">
                <a:effectLst/>
                <a:latin typeface="Arial MT"/>
                <a:ea typeface="Arial MT"/>
                <a:cs typeface="Arial MT"/>
              </a:rPr>
              <a:t> </a:t>
            </a:r>
            <a:r>
              <a:rPr lang="sk-SK" sz="1800" b="1" dirty="0" err="1">
                <a:effectLst/>
                <a:latin typeface="Arial MT"/>
                <a:ea typeface="Arial MT"/>
                <a:cs typeface="Arial MT"/>
              </a:rPr>
              <a:t>consumption</a:t>
            </a:r>
            <a:r>
              <a:rPr lang="sk-SK" sz="1800" b="1" dirty="0">
                <a:effectLst/>
                <a:latin typeface="Arial MT"/>
                <a:ea typeface="Arial MT"/>
                <a:cs typeface="Arial MT"/>
              </a:rPr>
              <a:t> at </a:t>
            </a:r>
            <a:r>
              <a:rPr lang="sk-SK" sz="1800" b="1" dirty="0" err="1">
                <a:effectLst/>
                <a:latin typeface="Arial MT"/>
                <a:ea typeface="Arial MT"/>
                <a:cs typeface="Arial MT"/>
              </a:rPr>
              <a:t>domestic</a:t>
            </a:r>
            <a:r>
              <a:rPr lang="sk-SK" sz="1800" b="1" dirty="0">
                <a:effectLst/>
                <a:latin typeface="Arial MT"/>
                <a:ea typeface="Arial MT"/>
                <a:cs typeface="Arial MT"/>
              </a:rPr>
              <a:t> </a:t>
            </a:r>
            <a:r>
              <a:rPr lang="sk-SK" b="1" dirty="0" err="1">
                <a:latin typeface="Arial MT"/>
                <a:ea typeface="Arial MT"/>
                <a:cs typeface="Arial MT"/>
              </a:rPr>
              <a:t>conditions</a:t>
            </a:r>
            <a:endParaRPr lang="sk-SK" b="1" dirty="0"/>
          </a:p>
        </p:txBody>
      </p:sp>
      <p:sp>
        <p:nvSpPr>
          <p:cNvPr id="5" name="BlokTextu 4">
            <a:extLst>
              <a:ext uri="{FF2B5EF4-FFF2-40B4-BE49-F238E27FC236}">
                <a16:creationId xmlns:a16="http://schemas.microsoft.com/office/drawing/2014/main" id="{00DC680D-9C27-42E4-9485-0B8CE353D44C}"/>
              </a:ext>
            </a:extLst>
          </p:cNvPr>
          <p:cNvSpPr txBox="1"/>
          <p:nvPr/>
        </p:nvSpPr>
        <p:spPr>
          <a:xfrm>
            <a:off x="338667" y="1241780"/>
            <a:ext cx="9217377" cy="3139321"/>
          </a:xfrm>
          <a:prstGeom prst="rect">
            <a:avLst/>
          </a:prstGeom>
          <a:noFill/>
        </p:spPr>
        <p:txBody>
          <a:bodyPr wrap="square" rtlCol="0">
            <a:spAutoFit/>
          </a:bodyPr>
          <a:lstStyle/>
          <a:p>
            <a:pPr algn="l"/>
            <a:r>
              <a:rPr lang="en-US" b="1" i="0" dirty="0">
                <a:solidFill>
                  <a:srgbClr val="786987"/>
                </a:solidFill>
                <a:effectLst/>
                <a:latin typeface="Helvetica Neue"/>
              </a:rPr>
              <a:t>10.       </a:t>
            </a:r>
            <a:r>
              <a:rPr lang="en-US" b="1" i="0" dirty="0">
                <a:solidFill>
                  <a:schemeClr val="accent5"/>
                </a:solidFill>
                <a:effectLst/>
                <a:latin typeface="Helvetica Neue"/>
              </a:rPr>
              <a:t>Insulate the roof</a:t>
            </a:r>
            <a:endParaRPr lang="en-US" b="0" i="0" dirty="0">
              <a:solidFill>
                <a:schemeClr val="accent5"/>
              </a:solidFill>
              <a:effectLst/>
              <a:latin typeface="Helvetica Neue"/>
            </a:endParaRPr>
          </a:p>
          <a:p>
            <a:pPr algn="l">
              <a:buFont typeface="Arial" panose="020B0604020202020204" pitchFamily="34" charset="0"/>
              <a:buChar char="•"/>
            </a:pPr>
            <a:r>
              <a:rPr lang="en-US" b="0" i="0" dirty="0">
                <a:solidFill>
                  <a:srgbClr val="786987"/>
                </a:solidFill>
                <a:effectLst/>
                <a:latin typeface="Helvetica Neue"/>
              </a:rPr>
              <a:t>Insulating your roof can stop heat escaping from your home ? however the process can be complicated so it may be best to employ an expert to do this.</a:t>
            </a:r>
          </a:p>
          <a:p>
            <a:pPr algn="l">
              <a:buFont typeface="Arial" panose="020B0604020202020204" pitchFamily="34" charset="0"/>
              <a:buChar char="•"/>
            </a:pPr>
            <a:r>
              <a:rPr lang="en-US" b="0" i="0" dirty="0">
                <a:solidFill>
                  <a:srgbClr val="786987"/>
                </a:solidFill>
                <a:effectLst/>
                <a:latin typeface="Helvetica Neue"/>
              </a:rPr>
              <a:t>While </a:t>
            </a:r>
            <a:r>
              <a:rPr lang="en-US" b="1" i="0" dirty="0">
                <a:solidFill>
                  <a:srgbClr val="786987"/>
                </a:solidFill>
                <a:effectLst/>
                <a:latin typeface="Helvetica Neue"/>
                <a:hlinkClick r:id="rId2"/>
              </a:rPr>
              <a:t>insulating your loft</a:t>
            </a:r>
            <a:r>
              <a:rPr lang="en-US" b="0" i="0" dirty="0">
                <a:solidFill>
                  <a:srgbClr val="786987"/>
                </a:solidFill>
                <a:effectLst/>
                <a:latin typeface="Helvetica Neue"/>
              </a:rPr>
              <a:t> can cost several hundreds of </a:t>
            </a:r>
            <a:r>
              <a:rPr lang="sk-SK" b="0" i="0" dirty="0">
                <a:solidFill>
                  <a:srgbClr val="786987"/>
                </a:solidFill>
                <a:effectLst/>
                <a:latin typeface="Helvetica Neue"/>
              </a:rPr>
              <a:t>EUR </a:t>
            </a:r>
            <a:r>
              <a:rPr lang="en-US" b="0" i="0" dirty="0">
                <a:solidFill>
                  <a:srgbClr val="786987"/>
                </a:solidFill>
                <a:effectLst/>
                <a:latin typeface="Helvetica Neue"/>
              </a:rPr>
              <a:t>, it can also shave around </a:t>
            </a:r>
            <a:r>
              <a:rPr lang="sk-SK" b="0" i="0" dirty="0">
                <a:solidFill>
                  <a:srgbClr val="786987"/>
                </a:solidFill>
                <a:effectLst/>
                <a:latin typeface="Helvetica Neue"/>
              </a:rPr>
              <a:t>135EUR </a:t>
            </a:r>
            <a:r>
              <a:rPr lang="en-US" b="0" i="0" dirty="0">
                <a:solidFill>
                  <a:srgbClr val="786987"/>
                </a:solidFill>
                <a:effectLst/>
                <a:latin typeface="Helvetica Neue"/>
              </a:rPr>
              <a:t>off your energy bills each year if you live in a typical house.</a:t>
            </a:r>
            <a:br>
              <a:rPr lang="en-US" b="0" i="0" dirty="0">
                <a:solidFill>
                  <a:srgbClr val="786987"/>
                </a:solidFill>
                <a:effectLst/>
                <a:latin typeface="Helvetica Neue"/>
              </a:rPr>
            </a:br>
            <a:endParaRPr lang="en-US" b="0" i="0" dirty="0">
              <a:solidFill>
                <a:srgbClr val="786987"/>
              </a:solidFill>
              <a:effectLst/>
              <a:latin typeface="Helvetica Neue"/>
            </a:endParaRPr>
          </a:p>
          <a:p>
            <a:pPr algn="l"/>
            <a:r>
              <a:rPr lang="en-US" b="1" i="0" dirty="0">
                <a:solidFill>
                  <a:srgbClr val="786987"/>
                </a:solidFill>
                <a:effectLst/>
                <a:latin typeface="Helvetica Neue"/>
              </a:rPr>
              <a:t>11.       </a:t>
            </a:r>
            <a:r>
              <a:rPr lang="en-US" b="1" i="0" dirty="0">
                <a:solidFill>
                  <a:schemeClr val="accent5"/>
                </a:solidFill>
                <a:effectLst/>
                <a:latin typeface="Helvetica Neue"/>
              </a:rPr>
              <a:t>Monitor your usage</a:t>
            </a:r>
            <a:endParaRPr lang="en-US" b="0" i="0" dirty="0">
              <a:solidFill>
                <a:schemeClr val="accent5"/>
              </a:solidFill>
              <a:effectLst/>
              <a:latin typeface="Helvetica Neue"/>
            </a:endParaRPr>
          </a:p>
          <a:p>
            <a:pPr algn="l">
              <a:buFont typeface="Arial" panose="020B0604020202020204" pitchFamily="34" charset="0"/>
              <a:buChar char="•"/>
            </a:pPr>
            <a:r>
              <a:rPr lang="en-US" b="0" i="0" dirty="0">
                <a:solidFill>
                  <a:srgbClr val="786987"/>
                </a:solidFill>
                <a:effectLst/>
                <a:latin typeface="Helvetica Neue"/>
              </a:rPr>
              <a:t>Keeping a watchful eye on your consumption levels can help you decide if and when you have to change the way you use energy.</a:t>
            </a:r>
          </a:p>
          <a:p>
            <a:pPr algn="l">
              <a:buFont typeface="Arial" panose="020B0604020202020204" pitchFamily="34" charset="0"/>
              <a:buChar char="•"/>
            </a:pPr>
            <a:r>
              <a:rPr lang="en-US" b="0" i="0" dirty="0">
                <a:solidFill>
                  <a:srgbClr val="786987"/>
                </a:solidFill>
                <a:effectLst/>
                <a:latin typeface="Helvetica Neue"/>
              </a:rPr>
              <a:t>Installing a Smart Meter lets you track your consumption with accurate and real time information</a:t>
            </a:r>
            <a:r>
              <a:rPr lang="sk-SK" b="0" i="0" dirty="0">
                <a:solidFill>
                  <a:srgbClr val="786987"/>
                </a:solidFill>
                <a:effectLst/>
                <a:latin typeface="Helvetica Neue"/>
              </a:rPr>
              <a:t>.</a:t>
            </a:r>
            <a:endParaRPr lang="en-US" b="0" i="0" dirty="0">
              <a:solidFill>
                <a:srgbClr val="786987"/>
              </a:solidFill>
              <a:effectLst/>
              <a:latin typeface="Helvetica Neue"/>
            </a:endParaRPr>
          </a:p>
        </p:txBody>
      </p:sp>
      <p:sp>
        <p:nvSpPr>
          <p:cNvPr id="3" name="BlokTextu 2">
            <a:extLst>
              <a:ext uri="{FF2B5EF4-FFF2-40B4-BE49-F238E27FC236}">
                <a16:creationId xmlns:a16="http://schemas.microsoft.com/office/drawing/2014/main" id="{EDB65946-FD6B-CBCF-6BF6-C2FFBD7DF715}"/>
              </a:ext>
            </a:extLst>
          </p:cNvPr>
          <p:cNvSpPr txBox="1"/>
          <p:nvPr/>
        </p:nvSpPr>
        <p:spPr>
          <a:xfrm>
            <a:off x="293512" y="5729989"/>
            <a:ext cx="11590867" cy="923330"/>
          </a:xfrm>
          <a:prstGeom prst="rect">
            <a:avLst/>
          </a:prstGeom>
          <a:noFill/>
        </p:spPr>
        <p:txBody>
          <a:bodyPr wrap="square" rtlCol="0">
            <a:spAutoFit/>
          </a:bodyPr>
          <a:lstStyle/>
          <a:p>
            <a:r>
              <a:rPr lang="en-US" dirty="0"/>
              <a:t>This project has been funded with support from the European Commission under the Erasmus+ </a:t>
            </a:r>
            <a:r>
              <a:rPr lang="en-US" dirty="0" err="1"/>
              <a:t>Programme</a:t>
            </a:r>
            <a:r>
              <a:rPr lang="en-US" dirty="0"/>
              <a:t>. This publication reflects the views only of the author, and the Commission cannot be held responsible for any use which may be made of the information contained therein.</a:t>
            </a:r>
            <a:endParaRPr lang="sk-SK" dirty="0"/>
          </a:p>
        </p:txBody>
      </p:sp>
    </p:spTree>
    <p:extLst>
      <p:ext uri="{BB962C8B-B14F-4D97-AF65-F5344CB8AC3E}">
        <p14:creationId xmlns:p14="http://schemas.microsoft.com/office/powerpoint/2010/main" val="715389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B187D76-1138-448B-94CD-1DC8F17B2E0A}"/>
              </a:ext>
            </a:extLst>
          </p:cNvPr>
          <p:cNvSpPr>
            <a:spLocks noGrp="1"/>
          </p:cNvSpPr>
          <p:nvPr>
            <p:ph type="ctrTitle"/>
          </p:nvPr>
        </p:nvSpPr>
        <p:spPr>
          <a:xfrm>
            <a:off x="1524000" y="1122363"/>
            <a:ext cx="7562128" cy="1458791"/>
          </a:xfrm>
        </p:spPr>
        <p:txBody>
          <a:bodyPr/>
          <a:lstStyle/>
          <a:p>
            <a:pPr marR="167005">
              <a:lnSpc>
                <a:spcPct val="85000"/>
              </a:lnSpc>
              <a:spcBef>
                <a:spcPts val="1375"/>
              </a:spcBef>
              <a:spcAft>
                <a:spcPts val="0"/>
              </a:spcAft>
            </a:pPr>
            <a:r>
              <a:rPr lang="en-US" dirty="0">
                <a:solidFill>
                  <a:srgbClr val="98C5C9"/>
                </a:solidFill>
                <a:effectLst/>
                <a:latin typeface="Trebuchet MS" panose="020B0603020202020204" pitchFamily="34" charset="0"/>
                <a:ea typeface="Arial MT"/>
                <a:cs typeface="Arial MT"/>
              </a:rPr>
              <a:t>ENERGY</a:t>
            </a:r>
            <a:r>
              <a:rPr lang="en-US" spc="5" dirty="0">
                <a:solidFill>
                  <a:srgbClr val="98C5C9"/>
                </a:solidFill>
                <a:effectLst/>
                <a:latin typeface="Trebuchet MS" panose="020B0603020202020204" pitchFamily="34" charset="0"/>
                <a:ea typeface="Arial MT"/>
                <a:cs typeface="Arial MT"/>
              </a:rPr>
              <a:t> </a:t>
            </a:r>
            <a:r>
              <a:rPr lang="en-US" spc="50" dirty="0">
                <a:solidFill>
                  <a:srgbClr val="98C5C9"/>
                </a:solidFill>
                <a:effectLst/>
                <a:latin typeface="Trebuchet MS" panose="020B0603020202020204" pitchFamily="34" charset="0"/>
                <a:ea typeface="Arial MT"/>
                <a:cs typeface="Arial MT"/>
              </a:rPr>
              <a:t>POLICY</a:t>
            </a:r>
            <a:br>
              <a:rPr lang="sk-SK" sz="1800" dirty="0">
                <a:effectLst/>
                <a:latin typeface="Arial MT"/>
                <a:ea typeface="Arial MT"/>
                <a:cs typeface="Arial MT"/>
              </a:rPr>
            </a:br>
            <a:r>
              <a:rPr lang="en-US" sz="1800" dirty="0">
                <a:effectLst/>
                <a:latin typeface="Trebuchet MS" panose="020B0603020202020204" pitchFamily="34" charset="0"/>
                <a:ea typeface="Arial MT"/>
                <a:cs typeface="Arial MT"/>
              </a:rPr>
              <a:t> </a:t>
            </a:r>
            <a:br>
              <a:rPr lang="sk-SK" sz="1800" dirty="0">
                <a:effectLst/>
                <a:latin typeface="Arial MT"/>
                <a:ea typeface="Arial MT"/>
                <a:cs typeface="Arial MT"/>
              </a:rPr>
            </a:br>
            <a:br>
              <a:rPr lang="sk-SK" sz="1800" dirty="0">
                <a:effectLst/>
                <a:latin typeface="Tahoma" panose="020B0604030504040204" pitchFamily="34" charset="0"/>
                <a:ea typeface="Tahoma" panose="020B0604030504040204" pitchFamily="34" charset="0"/>
              </a:rPr>
            </a:br>
            <a:endParaRPr lang="sk-SK" dirty="0"/>
          </a:p>
        </p:txBody>
      </p:sp>
      <p:sp>
        <p:nvSpPr>
          <p:cNvPr id="3" name="Podnadpis 2">
            <a:extLst>
              <a:ext uri="{FF2B5EF4-FFF2-40B4-BE49-F238E27FC236}">
                <a16:creationId xmlns:a16="http://schemas.microsoft.com/office/drawing/2014/main" id="{48350255-9128-42DF-9D7A-13FC703F5E92}"/>
              </a:ext>
            </a:extLst>
          </p:cNvPr>
          <p:cNvSpPr>
            <a:spLocks noGrp="1"/>
          </p:cNvSpPr>
          <p:nvPr>
            <p:ph type="subTitle" idx="1"/>
          </p:nvPr>
        </p:nvSpPr>
        <p:spPr>
          <a:xfrm>
            <a:off x="2457694" y="1504517"/>
            <a:ext cx="6628434" cy="694481"/>
          </a:xfrm>
        </p:spPr>
        <p:txBody>
          <a:bodyPr/>
          <a:lstStyle/>
          <a:p>
            <a:r>
              <a:rPr lang="en-US" sz="2400" spc="-60" dirty="0">
                <a:solidFill>
                  <a:srgbClr val="231F20"/>
                </a:solidFill>
                <a:effectLst/>
                <a:latin typeface="Tahoma" panose="020B0604030504040204" pitchFamily="34" charset="0"/>
                <a:ea typeface="Tahoma" panose="020B0604030504040204" pitchFamily="34" charset="0"/>
              </a:rPr>
              <a:t>Slovak</a:t>
            </a:r>
            <a:r>
              <a:rPr lang="en-US" sz="2400" spc="-1745" dirty="0">
                <a:solidFill>
                  <a:srgbClr val="231F20"/>
                </a:solidFill>
                <a:effectLst/>
                <a:latin typeface="Tahoma" panose="020B0604030504040204" pitchFamily="34" charset="0"/>
                <a:ea typeface="Tahoma" panose="020B0604030504040204" pitchFamily="34" charset="0"/>
              </a:rPr>
              <a:t> </a:t>
            </a:r>
            <a:r>
              <a:rPr lang="en-US" sz="2400" spc="-15" dirty="0">
                <a:solidFill>
                  <a:srgbClr val="231F20"/>
                </a:solidFill>
                <a:effectLst/>
                <a:latin typeface="Tahoma" panose="020B0604030504040204" pitchFamily="34" charset="0"/>
                <a:ea typeface="Tahoma" panose="020B0604030504040204" pitchFamily="34" charset="0"/>
              </a:rPr>
              <a:t>Republic</a:t>
            </a:r>
            <a:endParaRPr lang="sk-SK" dirty="0"/>
          </a:p>
        </p:txBody>
      </p:sp>
      <p:sp>
        <p:nvSpPr>
          <p:cNvPr id="4" name="BlokTextu 3">
            <a:extLst>
              <a:ext uri="{FF2B5EF4-FFF2-40B4-BE49-F238E27FC236}">
                <a16:creationId xmlns:a16="http://schemas.microsoft.com/office/drawing/2014/main" id="{D7FE49FA-ABCB-4674-9056-E1DE2B1D4DC9}"/>
              </a:ext>
            </a:extLst>
          </p:cNvPr>
          <p:cNvSpPr txBox="1"/>
          <p:nvPr/>
        </p:nvSpPr>
        <p:spPr>
          <a:xfrm>
            <a:off x="334532" y="2767280"/>
            <a:ext cx="10104048" cy="1323439"/>
          </a:xfrm>
          <a:prstGeom prst="rect">
            <a:avLst/>
          </a:prstGeom>
          <a:noFill/>
        </p:spPr>
        <p:txBody>
          <a:bodyPr wrap="none" rtlCol="0">
            <a:spAutoFit/>
          </a:bodyPr>
          <a:lstStyle/>
          <a:p>
            <a:r>
              <a:rPr lang="en-US" sz="2000" dirty="0"/>
              <a:t>Energy policy is the manner in which a given entity (often governmental) </a:t>
            </a:r>
            <a:r>
              <a:rPr lang="en-US" sz="2000" dirty="0">
                <a:hlinkClick r:id="rId2" tooltip="Decision making"/>
              </a:rPr>
              <a:t>has decided</a:t>
            </a:r>
            <a:r>
              <a:rPr lang="en-US" sz="2000" dirty="0"/>
              <a:t> </a:t>
            </a:r>
            <a:endParaRPr lang="sk-SK" sz="2000" dirty="0"/>
          </a:p>
          <a:p>
            <a:r>
              <a:rPr lang="en-US" sz="2000" dirty="0"/>
              <a:t>to address issues of</a:t>
            </a:r>
            <a:r>
              <a:rPr lang="sk-SK" sz="2000" dirty="0"/>
              <a:t> </a:t>
            </a:r>
            <a:r>
              <a:rPr lang="en-US" sz="2000" dirty="0"/>
              <a:t> </a:t>
            </a:r>
            <a:r>
              <a:rPr lang="en-US" sz="2000" dirty="0">
                <a:hlinkClick r:id="rId3" tooltip="Energy development"/>
              </a:rPr>
              <a:t>energy development</a:t>
            </a:r>
            <a:r>
              <a:rPr lang="en-US" sz="2000" dirty="0"/>
              <a:t> including </a:t>
            </a:r>
            <a:r>
              <a:rPr lang="en-US" sz="2000" dirty="0">
                <a:hlinkClick r:id="rId4" tooltip="Energy conversion"/>
              </a:rPr>
              <a:t>energy conversion</a:t>
            </a:r>
            <a:r>
              <a:rPr lang="en-US" sz="2000" dirty="0"/>
              <a:t>, </a:t>
            </a:r>
            <a:r>
              <a:rPr lang="en-US" sz="2000" dirty="0">
                <a:hlinkClick r:id="rId5" tooltip="Resource distribution"/>
              </a:rPr>
              <a:t>distribution</a:t>
            </a:r>
            <a:r>
              <a:rPr lang="en-US" sz="2000" dirty="0"/>
              <a:t> </a:t>
            </a:r>
            <a:endParaRPr lang="sk-SK" sz="2000" dirty="0"/>
          </a:p>
          <a:p>
            <a:r>
              <a:rPr lang="en-US" sz="2000" dirty="0"/>
              <a:t>and </a:t>
            </a:r>
            <a:r>
              <a:rPr lang="en-US" sz="2000" dirty="0">
                <a:hlinkClick r:id="rId6" tooltip="Consumption (economics)"/>
              </a:rPr>
              <a:t>use</a:t>
            </a:r>
            <a:r>
              <a:rPr lang="en-US" sz="2000" dirty="0"/>
              <a:t> as well as reduction</a:t>
            </a:r>
            <a:r>
              <a:rPr lang="sk-SK" sz="2000" dirty="0"/>
              <a:t> </a:t>
            </a:r>
            <a:r>
              <a:rPr lang="en-US" sz="2000" dirty="0"/>
              <a:t>of </a:t>
            </a:r>
            <a:r>
              <a:rPr lang="en-US" sz="2000" dirty="0">
                <a:hlinkClick r:id="rId7" tooltip="Greenhouse gas emissions"/>
              </a:rPr>
              <a:t>greenhouse gas emissions</a:t>
            </a:r>
            <a:r>
              <a:rPr lang="en-US" sz="2000" dirty="0"/>
              <a:t> in order to contribute to </a:t>
            </a:r>
            <a:endParaRPr lang="sk-SK" sz="2000" dirty="0"/>
          </a:p>
          <a:p>
            <a:r>
              <a:rPr lang="en-US" sz="2000" dirty="0">
                <a:hlinkClick r:id="rId8" tooltip="Climate change mitigation"/>
              </a:rPr>
              <a:t>climate change mitigation</a:t>
            </a:r>
            <a:r>
              <a:rPr lang="sk-SK" sz="2000" dirty="0"/>
              <a:t>.</a:t>
            </a:r>
          </a:p>
        </p:txBody>
      </p:sp>
    </p:spTree>
    <p:extLst>
      <p:ext uri="{BB962C8B-B14F-4D97-AF65-F5344CB8AC3E}">
        <p14:creationId xmlns:p14="http://schemas.microsoft.com/office/powerpoint/2010/main" val="17812201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B187D76-1138-448B-94CD-1DC8F17B2E0A}"/>
              </a:ext>
            </a:extLst>
          </p:cNvPr>
          <p:cNvSpPr>
            <a:spLocks noGrp="1"/>
          </p:cNvSpPr>
          <p:nvPr>
            <p:ph type="ctrTitle"/>
          </p:nvPr>
        </p:nvSpPr>
        <p:spPr>
          <a:xfrm>
            <a:off x="1524000" y="1122363"/>
            <a:ext cx="7562128" cy="1458791"/>
          </a:xfrm>
        </p:spPr>
        <p:txBody>
          <a:bodyPr/>
          <a:lstStyle/>
          <a:p>
            <a:pPr marR="167005">
              <a:lnSpc>
                <a:spcPct val="85000"/>
              </a:lnSpc>
              <a:spcBef>
                <a:spcPts val="1375"/>
              </a:spcBef>
              <a:spcAft>
                <a:spcPts val="0"/>
              </a:spcAft>
            </a:pPr>
            <a:r>
              <a:rPr lang="en-US" dirty="0">
                <a:solidFill>
                  <a:srgbClr val="98C5C9"/>
                </a:solidFill>
                <a:effectLst/>
                <a:latin typeface="Trebuchet MS" panose="020B0603020202020204" pitchFamily="34" charset="0"/>
                <a:ea typeface="Arial MT"/>
                <a:cs typeface="Arial MT"/>
              </a:rPr>
              <a:t>ENERGY</a:t>
            </a:r>
            <a:r>
              <a:rPr lang="en-US" spc="5" dirty="0">
                <a:solidFill>
                  <a:srgbClr val="98C5C9"/>
                </a:solidFill>
                <a:effectLst/>
                <a:latin typeface="Trebuchet MS" panose="020B0603020202020204" pitchFamily="34" charset="0"/>
                <a:ea typeface="Arial MT"/>
                <a:cs typeface="Arial MT"/>
              </a:rPr>
              <a:t> </a:t>
            </a:r>
            <a:r>
              <a:rPr lang="en-US" spc="50" dirty="0">
                <a:solidFill>
                  <a:srgbClr val="98C5C9"/>
                </a:solidFill>
                <a:effectLst/>
                <a:latin typeface="Trebuchet MS" panose="020B0603020202020204" pitchFamily="34" charset="0"/>
                <a:ea typeface="Arial MT"/>
                <a:cs typeface="Arial MT"/>
              </a:rPr>
              <a:t>POLICY</a:t>
            </a:r>
            <a:br>
              <a:rPr lang="sk-SK" sz="1800" dirty="0">
                <a:effectLst/>
                <a:latin typeface="Arial MT"/>
                <a:ea typeface="Arial MT"/>
                <a:cs typeface="Arial MT"/>
              </a:rPr>
            </a:br>
            <a:r>
              <a:rPr lang="en-US" sz="1800" dirty="0">
                <a:effectLst/>
                <a:latin typeface="Trebuchet MS" panose="020B0603020202020204" pitchFamily="34" charset="0"/>
                <a:ea typeface="Arial MT"/>
                <a:cs typeface="Arial MT"/>
              </a:rPr>
              <a:t> </a:t>
            </a:r>
            <a:br>
              <a:rPr lang="sk-SK" sz="1800" dirty="0">
                <a:effectLst/>
                <a:latin typeface="Arial MT"/>
                <a:ea typeface="Arial MT"/>
                <a:cs typeface="Arial MT"/>
              </a:rPr>
            </a:br>
            <a:br>
              <a:rPr lang="sk-SK" sz="1800" dirty="0">
                <a:effectLst/>
                <a:latin typeface="Tahoma" panose="020B0604030504040204" pitchFamily="34" charset="0"/>
                <a:ea typeface="Tahoma" panose="020B0604030504040204" pitchFamily="34" charset="0"/>
              </a:rPr>
            </a:br>
            <a:endParaRPr lang="sk-SK" dirty="0"/>
          </a:p>
        </p:txBody>
      </p:sp>
      <p:sp>
        <p:nvSpPr>
          <p:cNvPr id="3" name="Podnadpis 2">
            <a:extLst>
              <a:ext uri="{FF2B5EF4-FFF2-40B4-BE49-F238E27FC236}">
                <a16:creationId xmlns:a16="http://schemas.microsoft.com/office/drawing/2014/main" id="{48350255-9128-42DF-9D7A-13FC703F5E92}"/>
              </a:ext>
            </a:extLst>
          </p:cNvPr>
          <p:cNvSpPr>
            <a:spLocks noGrp="1"/>
          </p:cNvSpPr>
          <p:nvPr>
            <p:ph type="subTitle" idx="1"/>
          </p:nvPr>
        </p:nvSpPr>
        <p:spPr>
          <a:xfrm>
            <a:off x="2457694" y="1504517"/>
            <a:ext cx="6628434" cy="694481"/>
          </a:xfrm>
        </p:spPr>
        <p:txBody>
          <a:bodyPr/>
          <a:lstStyle/>
          <a:p>
            <a:r>
              <a:rPr lang="en-US" sz="2400" spc="-60" dirty="0">
                <a:solidFill>
                  <a:srgbClr val="231F20"/>
                </a:solidFill>
                <a:effectLst/>
                <a:latin typeface="Tahoma" panose="020B0604030504040204" pitchFamily="34" charset="0"/>
                <a:ea typeface="Tahoma" panose="020B0604030504040204" pitchFamily="34" charset="0"/>
              </a:rPr>
              <a:t>Slovak</a:t>
            </a:r>
            <a:r>
              <a:rPr lang="en-US" sz="2400" spc="-1745" dirty="0">
                <a:solidFill>
                  <a:srgbClr val="231F20"/>
                </a:solidFill>
                <a:effectLst/>
                <a:latin typeface="Tahoma" panose="020B0604030504040204" pitchFamily="34" charset="0"/>
                <a:ea typeface="Tahoma" panose="020B0604030504040204" pitchFamily="34" charset="0"/>
              </a:rPr>
              <a:t> </a:t>
            </a:r>
            <a:r>
              <a:rPr lang="en-US" sz="2400" spc="-15" dirty="0">
                <a:solidFill>
                  <a:srgbClr val="231F20"/>
                </a:solidFill>
                <a:effectLst/>
                <a:latin typeface="Tahoma" panose="020B0604030504040204" pitchFamily="34" charset="0"/>
                <a:ea typeface="Tahoma" panose="020B0604030504040204" pitchFamily="34" charset="0"/>
              </a:rPr>
              <a:t>Republic</a:t>
            </a:r>
            <a:endParaRPr lang="sk-SK" dirty="0"/>
          </a:p>
        </p:txBody>
      </p:sp>
      <p:sp>
        <p:nvSpPr>
          <p:cNvPr id="5" name="BlokTextu 4">
            <a:extLst>
              <a:ext uri="{FF2B5EF4-FFF2-40B4-BE49-F238E27FC236}">
                <a16:creationId xmlns:a16="http://schemas.microsoft.com/office/drawing/2014/main" id="{05077830-8D81-4D78-9902-720AFF0F277E}"/>
              </a:ext>
            </a:extLst>
          </p:cNvPr>
          <p:cNvSpPr txBox="1"/>
          <p:nvPr/>
        </p:nvSpPr>
        <p:spPr>
          <a:xfrm>
            <a:off x="479779" y="2447171"/>
            <a:ext cx="9228666" cy="3388620"/>
          </a:xfrm>
          <a:prstGeom prst="rect">
            <a:avLst/>
          </a:prstGeom>
          <a:noFill/>
        </p:spPr>
        <p:txBody>
          <a:bodyPr wrap="square" rtlCol="0">
            <a:spAutoFit/>
          </a:bodyPr>
          <a:lstStyle/>
          <a:p>
            <a:pPr marL="83185" marR="82550" algn="just">
              <a:lnSpc>
                <a:spcPct val="110000"/>
              </a:lnSpc>
              <a:spcBef>
                <a:spcPts val="995"/>
              </a:spcBef>
              <a:spcAft>
                <a:spcPts val="0"/>
              </a:spcAft>
            </a:pPr>
            <a:r>
              <a:rPr lang="en-US" sz="1800" dirty="0">
                <a:effectLst/>
                <a:latin typeface="Arial MT"/>
                <a:ea typeface="Arial MT"/>
                <a:cs typeface="Arial MT"/>
              </a:rPr>
              <a:t>Since the 2012 in-depth review, the Slovak Republic has made significant progress on</a:t>
            </a:r>
            <a:r>
              <a:rPr lang="en-US" sz="1800" spc="5" dirty="0">
                <a:effectLst/>
                <a:latin typeface="Arial MT"/>
                <a:ea typeface="Arial MT"/>
                <a:cs typeface="Arial MT"/>
              </a:rPr>
              <a:t> </a:t>
            </a:r>
            <a:r>
              <a:rPr lang="en-US" sz="1800" dirty="0">
                <a:effectLst/>
                <a:latin typeface="Arial MT"/>
                <a:ea typeface="Arial MT"/>
                <a:cs typeface="Arial MT"/>
              </a:rPr>
              <a:t>several fronts of energy policy. Together with its </a:t>
            </a:r>
            <a:r>
              <a:rPr lang="en-US" sz="1800" dirty="0" err="1">
                <a:effectLst/>
                <a:latin typeface="Arial MT"/>
                <a:ea typeface="Arial MT"/>
                <a:cs typeface="Arial MT"/>
              </a:rPr>
              <a:t>neighbours</a:t>
            </a:r>
            <a:r>
              <a:rPr lang="en-US" sz="1800" dirty="0">
                <a:effectLst/>
                <a:latin typeface="Arial MT"/>
                <a:ea typeface="Arial MT"/>
                <a:cs typeface="Arial MT"/>
              </a:rPr>
              <a:t>, the Slovak Republic has</a:t>
            </a:r>
            <a:r>
              <a:rPr lang="en-US" sz="1800" spc="5" dirty="0">
                <a:effectLst/>
                <a:latin typeface="Arial MT"/>
                <a:ea typeface="Arial MT"/>
                <a:cs typeface="Arial MT"/>
              </a:rPr>
              <a:t> </a:t>
            </a:r>
            <a:r>
              <a:rPr lang="en-US" sz="1800" dirty="0">
                <a:effectLst/>
                <a:latin typeface="Arial MT"/>
                <a:ea typeface="Arial MT"/>
                <a:cs typeface="Arial MT"/>
              </a:rPr>
              <a:t>strengthened</a:t>
            </a:r>
            <a:r>
              <a:rPr lang="en-US" sz="1800" spc="5" dirty="0">
                <a:effectLst/>
                <a:latin typeface="Arial MT"/>
                <a:ea typeface="Arial MT"/>
                <a:cs typeface="Arial MT"/>
              </a:rPr>
              <a:t> </a:t>
            </a:r>
            <a:r>
              <a:rPr lang="en-US" sz="1800" dirty="0">
                <a:effectLst/>
                <a:latin typeface="Arial MT"/>
                <a:ea typeface="Arial MT"/>
                <a:cs typeface="Arial MT"/>
              </a:rPr>
              <a:t>cross-border</a:t>
            </a:r>
            <a:r>
              <a:rPr lang="en-US" sz="1800" spc="5" dirty="0">
                <a:effectLst/>
                <a:latin typeface="Arial MT"/>
                <a:ea typeface="Arial MT"/>
                <a:cs typeface="Arial MT"/>
              </a:rPr>
              <a:t> </a:t>
            </a:r>
            <a:r>
              <a:rPr lang="en-US" sz="1800" dirty="0">
                <a:effectLst/>
                <a:latin typeface="Arial MT"/>
                <a:ea typeface="Arial MT"/>
                <a:cs typeface="Arial MT"/>
              </a:rPr>
              <a:t>connections</a:t>
            </a:r>
            <a:r>
              <a:rPr lang="en-US" sz="1800" spc="5" dirty="0">
                <a:effectLst/>
                <a:latin typeface="Arial MT"/>
                <a:ea typeface="Arial MT"/>
                <a:cs typeface="Arial MT"/>
              </a:rPr>
              <a:t> </a:t>
            </a:r>
            <a:r>
              <a:rPr lang="en-US" sz="1800" dirty="0">
                <a:effectLst/>
                <a:latin typeface="Arial MT"/>
                <a:ea typeface="Arial MT"/>
                <a:cs typeface="Arial MT"/>
              </a:rPr>
              <a:t>for</a:t>
            </a:r>
            <a:r>
              <a:rPr lang="en-US" sz="1800" spc="5" dirty="0">
                <a:effectLst/>
                <a:latin typeface="Arial MT"/>
                <a:ea typeface="Arial MT"/>
                <a:cs typeface="Arial MT"/>
              </a:rPr>
              <a:t> </a:t>
            </a:r>
            <a:r>
              <a:rPr lang="en-US" sz="1800" dirty="0">
                <a:effectLst/>
                <a:latin typeface="Arial MT"/>
                <a:ea typeface="Arial MT"/>
                <a:cs typeface="Arial MT"/>
              </a:rPr>
              <a:t>electricity,</a:t>
            </a:r>
            <a:r>
              <a:rPr lang="en-US" sz="1800" spc="5" dirty="0">
                <a:effectLst/>
                <a:latin typeface="Arial MT"/>
                <a:ea typeface="Arial MT"/>
                <a:cs typeface="Arial MT"/>
              </a:rPr>
              <a:t> </a:t>
            </a:r>
            <a:r>
              <a:rPr lang="en-US" sz="1800" dirty="0">
                <a:effectLst/>
                <a:latin typeface="Arial MT"/>
                <a:ea typeface="Arial MT"/>
                <a:cs typeface="Arial MT"/>
              </a:rPr>
              <a:t>natural</a:t>
            </a:r>
            <a:r>
              <a:rPr lang="en-US" sz="1800" spc="5" dirty="0">
                <a:effectLst/>
                <a:latin typeface="Arial MT"/>
                <a:ea typeface="Arial MT"/>
                <a:cs typeface="Arial MT"/>
              </a:rPr>
              <a:t> </a:t>
            </a:r>
            <a:r>
              <a:rPr lang="en-US" sz="1800" dirty="0">
                <a:effectLst/>
                <a:latin typeface="Arial MT"/>
                <a:ea typeface="Arial MT"/>
                <a:cs typeface="Arial MT"/>
              </a:rPr>
              <a:t>gas</a:t>
            </a:r>
            <a:r>
              <a:rPr lang="en-US" sz="1800" spc="5" dirty="0">
                <a:effectLst/>
                <a:latin typeface="Arial MT"/>
                <a:ea typeface="Arial MT"/>
                <a:cs typeface="Arial MT"/>
              </a:rPr>
              <a:t> </a:t>
            </a:r>
            <a:r>
              <a:rPr lang="en-US" sz="1800" dirty="0">
                <a:effectLst/>
                <a:latin typeface="Arial MT"/>
                <a:ea typeface="Arial MT"/>
                <a:cs typeface="Arial MT"/>
              </a:rPr>
              <a:t>and</a:t>
            </a:r>
            <a:r>
              <a:rPr lang="en-US" sz="1800" spc="5" dirty="0">
                <a:effectLst/>
                <a:latin typeface="Arial MT"/>
                <a:ea typeface="Arial MT"/>
                <a:cs typeface="Arial MT"/>
              </a:rPr>
              <a:t> </a:t>
            </a:r>
            <a:r>
              <a:rPr lang="en-US" sz="1800" dirty="0">
                <a:effectLst/>
                <a:latin typeface="Arial MT"/>
                <a:ea typeface="Arial MT"/>
                <a:cs typeface="Arial MT"/>
              </a:rPr>
              <a:t>oil.</a:t>
            </a:r>
            <a:r>
              <a:rPr lang="en-US" sz="1800" spc="5" dirty="0">
                <a:effectLst/>
                <a:latin typeface="Arial MT"/>
                <a:ea typeface="Arial MT"/>
                <a:cs typeface="Arial MT"/>
              </a:rPr>
              <a:t> </a:t>
            </a:r>
            <a:r>
              <a:rPr lang="en-US" sz="1800" dirty="0">
                <a:effectLst/>
                <a:latin typeface="Arial MT"/>
                <a:ea typeface="Arial MT"/>
                <a:cs typeface="Arial MT"/>
              </a:rPr>
              <a:t>This</a:t>
            </a:r>
            <a:r>
              <a:rPr lang="en-US" sz="1800" spc="290" dirty="0">
                <a:effectLst/>
                <a:latin typeface="Arial MT"/>
                <a:ea typeface="Arial MT"/>
                <a:cs typeface="Arial MT"/>
              </a:rPr>
              <a:t> </a:t>
            </a:r>
            <a:r>
              <a:rPr lang="en-US" sz="1800" dirty="0">
                <a:effectLst/>
                <a:latin typeface="Arial MT"/>
                <a:ea typeface="Arial MT"/>
                <a:cs typeface="Arial MT"/>
              </a:rPr>
              <a:t>has</a:t>
            </a:r>
            <a:r>
              <a:rPr lang="en-US" sz="1800" spc="5" dirty="0">
                <a:effectLst/>
                <a:latin typeface="Arial MT"/>
                <a:ea typeface="Arial MT"/>
                <a:cs typeface="Arial MT"/>
              </a:rPr>
              <a:t> </a:t>
            </a:r>
            <a:r>
              <a:rPr lang="en-US" sz="1800" dirty="0">
                <a:effectLst/>
                <a:latin typeface="Arial MT"/>
                <a:ea typeface="Arial MT"/>
                <a:cs typeface="Arial MT"/>
              </a:rPr>
              <a:t>served</a:t>
            </a:r>
            <a:r>
              <a:rPr lang="en-US" sz="1800" spc="-10" dirty="0">
                <a:effectLst/>
                <a:latin typeface="Arial MT"/>
                <a:ea typeface="Arial MT"/>
                <a:cs typeface="Arial MT"/>
              </a:rPr>
              <a:t> </a:t>
            </a:r>
            <a:r>
              <a:rPr lang="en-US" sz="1800" dirty="0">
                <a:effectLst/>
                <a:latin typeface="Arial MT"/>
                <a:ea typeface="Arial MT"/>
                <a:cs typeface="Arial MT"/>
              </a:rPr>
              <a:t>both</a:t>
            </a:r>
            <a:r>
              <a:rPr lang="en-US" sz="1800" spc="-10" dirty="0">
                <a:effectLst/>
                <a:latin typeface="Arial MT"/>
                <a:ea typeface="Arial MT"/>
                <a:cs typeface="Arial MT"/>
              </a:rPr>
              <a:t> </a:t>
            </a:r>
            <a:r>
              <a:rPr lang="en-US" sz="1800" dirty="0">
                <a:effectLst/>
                <a:latin typeface="Arial MT"/>
                <a:ea typeface="Arial MT"/>
                <a:cs typeface="Arial MT"/>
              </a:rPr>
              <a:t>to</a:t>
            </a:r>
            <a:r>
              <a:rPr lang="en-US" sz="1800" spc="-10" dirty="0">
                <a:effectLst/>
                <a:latin typeface="Arial MT"/>
                <a:ea typeface="Arial MT"/>
                <a:cs typeface="Arial MT"/>
              </a:rPr>
              <a:t> </a:t>
            </a:r>
            <a:r>
              <a:rPr lang="en-US" sz="1800" dirty="0">
                <a:effectLst/>
                <a:latin typeface="Arial MT"/>
                <a:ea typeface="Arial MT"/>
                <a:cs typeface="Arial MT"/>
              </a:rPr>
              <a:t>improve</a:t>
            </a:r>
            <a:r>
              <a:rPr lang="en-US" sz="1800" spc="-10" dirty="0">
                <a:effectLst/>
                <a:latin typeface="Arial MT"/>
                <a:ea typeface="Arial MT"/>
                <a:cs typeface="Arial MT"/>
              </a:rPr>
              <a:t> </a:t>
            </a:r>
            <a:r>
              <a:rPr lang="en-US" sz="1800" dirty="0">
                <a:effectLst/>
                <a:latin typeface="Arial MT"/>
                <a:ea typeface="Arial MT"/>
                <a:cs typeface="Arial MT"/>
              </a:rPr>
              <a:t>energy</a:t>
            </a:r>
            <a:r>
              <a:rPr lang="en-US" sz="1800" spc="-10" dirty="0">
                <a:effectLst/>
                <a:latin typeface="Arial MT"/>
                <a:ea typeface="Arial MT"/>
                <a:cs typeface="Arial MT"/>
              </a:rPr>
              <a:t> </a:t>
            </a:r>
            <a:r>
              <a:rPr lang="en-US" sz="1800" dirty="0">
                <a:effectLst/>
                <a:latin typeface="Arial MT"/>
                <a:ea typeface="Arial MT"/>
                <a:cs typeface="Arial MT"/>
              </a:rPr>
              <a:t>security and</a:t>
            </a:r>
            <a:r>
              <a:rPr lang="en-US" sz="1800" spc="-10" dirty="0">
                <a:effectLst/>
                <a:latin typeface="Arial MT"/>
                <a:ea typeface="Arial MT"/>
                <a:cs typeface="Arial MT"/>
              </a:rPr>
              <a:t> </a:t>
            </a:r>
            <a:r>
              <a:rPr lang="en-US" sz="1800" dirty="0">
                <a:effectLst/>
                <a:latin typeface="Arial MT"/>
                <a:ea typeface="Arial MT"/>
                <a:cs typeface="Arial MT"/>
              </a:rPr>
              <a:t>increase</a:t>
            </a:r>
            <a:r>
              <a:rPr lang="en-US" sz="1800" spc="-5" dirty="0">
                <a:effectLst/>
                <a:latin typeface="Arial MT"/>
                <a:ea typeface="Arial MT"/>
                <a:cs typeface="Arial MT"/>
              </a:rPr>
              <a:t> </a:t>
            </a:r>
            <a:r>
              <a:rPr lang="en-US" sz="1800" dirty="0">
                <a:effectLst/>
                <a:latin typeface="Arial MT"/>
                <a:ea typeface="Arial MT"/>
                <a:cs typeface="Arial MT"/>
              </a:rPr>
              <a:t>market</a:t>
            </a:r>
            <a:r>
              <a:rPr lang="en-US" sz="1800" spc="-5" dirty="0">
                <a:effectLst/>
                <a:latin typeface="Arial MT"/>
                <a:ea typeface="Arial MT"/>
                <a:cs typeface="Arial MT"/>
              </a:rPr>
              <a:t> </a:t>
            </a:r>
            <a:r>
              <a:rPr lang="en-US" sz="1800" dirty="0">
                <a:effectLst/>
                <a:latin typeface="Arial MT"/>
                <a:ea typeface="Arial MT"/>
                <a:cs typeface="Arial MT"/>
              </a:rPr>
              <a:t>competition.</a:t>
            </a:r>
            <a:endParaRPr lang="sk-SK" sz="1800" dirty="0">
              <a:effectLst/>
              <a:latin typeface="Arial MT"/>
              <a:ea typeface="Arial MT"/>
              <a:cs typeface="Arial MT"/>
            </a:endParaRPr>
          </a:p>
          <a:p>
            <a:pPr>
              <a:spcBef>
                <a:spcPts val="30"/>
              </a:spcBef>
            </a:pPr>
            <a:r>
              <a:rPr lang="en-US" sz="1800" dirty="0">
                <a:effectLst/>
                <a:latin typeface="Arial MT"/>
                <a:ea typeface="Arial MT"/>
                <a:cs typeface="Arial MT"/>
              </a:rPr>
              <a:t> </a:t>
            </a:r>
            <a:endParaRPr lang="sk-SK" sz="1800" dirty="0">
              <a:effectLst/>
              <a:latin typeface="Arial MT"/>
              <a:ea typeface="Arial MT"/>
              <a:cs typeface="Arial MT"/>
            </a:endParaRPr>
          </a:p>
          <a:p>
            <a:pPr marL="82550" marR="81915" algn="just">
              <a:lnSpc>
                <a:spcPct val="110000"/>
              </a:lnSpc>
              <a:spcAft>
                <a:spcPts val="0"/>
              </a:spcAft>
            </a:pPr>
            <a:r>
              <a:rPr lang="en-US" sz="1800" dirty="0">
                <a:effectLst/>
                <a:latin typeface="Arial MT"/>
                <a:ea typeface="Arial MT"/>
                <a:cs typeface="Arial MT"/>
              </a:rPr>
              <a:t>The</a:t>
            </a:r>
            <a:r>
              <a:rPr lang="en-US" sz="1800" spc="115" dirty="0">
                <a:effectLst/>
                <a:latin typeface="Arial MT"/>
                <a:ea typeface="Arial MT"/>
                <a:cs typeface="Arial MT"/>
              </a:rPr>
              <a:t> </a:t>
            </a:r>
            <a:r>
              <a:rPr lang="en-US" sz="1800" dirty="0">
                <a:effectLst/>
                <a:latin typeface="Arial MT"/>
                <a:ea typeface="Arial MT"/>
                <a:cs typeface="Arial MT"/>
              </a:rPr>
              <a:t>government</a:t>
            </a:r>
            <a:r>
              <a:rPr lang="en-US" sz="1800" spc="125" dirty="0">
                <a:effectLst/>
                <a:latin typeface="Arial MT"/>
                <a:ea typeface="Arial MT"/>
                <a:cs typeface="Arial MT"/>
              </a:rPr>
              <a:t> </a:t>
            </a:r>
            <a:r>
              <a:rPr lang="en-US" sz="1800" dirty="0">
                <a:effectLst/>
                <a:latin typeface="Arial MT"/>
                <a:ea typeface="Arial MT"/>
                <a:cs typeface="Arial MT"/>
              </a:rPr>
              <a:t>has</a:t>
            </a:r>
            <a:r>
              <a:rPr lang="en-US" sz="1800" spc="125" dirty="0">
                <a:effectLst/>
                <a:latin typeface="Arial MT"/>
                <a:ea typeface="Arial MT"/>
                <a:cs typeface="Arial MT"/>
              </a:rPr>
              <a:t> </a:t>
            </a:r>
            <a:r>
              <a:rPr lang="en-US" sz="1800" dirty="0">
                <a:effectLst/>
                <a:latin typeface="Arial MT"/>
                <a:ea typeface="Arial MT"/>
                <a:cs typeface="Arial MT"/>
              </a:rPr>
              <a:t>also</a:t>
            </a:r>
            <a:r>
              <a:rPr lang="en-US" sz="1800" spc="120" dirty="0">
                <a:effectLst/>
                <a:latin typeface="Arial MT"/>
                <a:ea typeface="Arial MT"/>
                <a:cs typeface="Arial MT"/>
              </a:rPr>
              <a:t> </a:t>
            </a:r>
            <a:r>
              <a:rPr lang="en-US" sz="1800" dirty="0">
                <a:effectLst/>
                <a:latin typeface="Arial MT"/>
                <a:ea typeface="Arial MT"/>
                <a:cs typeface="Arial MT"/>
              </a:rPr>
              <a:t>set</a:t>
            </a:r>
            <a:r>
              <a:rPr lang="en-US" sz="1800" spc="120" dirty="0">
                <a:effectLst/>
                <a:latin typeface="Arial MT"/>
                <a:ea typeface="Arial MT"/>
                <a:cs typeface="Arial MT"/>
              </a:rPr>
              <a:t> </a:t>
            </a:r>
            <a:r>
              <a:rPr lang="en-US" sz="1800" dirty="0">
                <a:effectLst/>
                <a:latin typeface="Arial MT"/>
                <a:ea typeface="Arial MT"/>
                <a:cs typeface="Arial MT"/>
              </a:rPr>
              <a:t>targets</a:t>
            </a:r>
            <a:r>
              <a:rPr lang="en-US" sz="1800" spc="125" dirty="0">
                <a:effectLst/>
                <a:latin typeface="Arial MT"/>
                <a:ea typeface="Arial MT"/>
                <a:cs typeface="Arial MT"/>
              </a:rPr>
              <a:t> </a:t>
            </a:r>
            <a:r>
              <a:rPr lang="en-US" sz="1800" dirty="0">
                <a:effectLst/>
                <a:latin typeface="Arial MT"/>
                <a:ea typeface="Arial MT"/>
                <a:cs typeface="Arial MT"/>
              </a:rPr>
              <a:t>for</a:t>
            </a:r>
            <a:r>
              <a:rPr lang="en-US" sz="1800" spc="120" dirty="0">
                <a:effectLst/>
                <a:latin typeface="Arial MT"/>
                <a:ea typeface="Arial MT"/>
                <a:cs typeface="Arial MT"/>
              </a:rPr>
              <a:t> </a:t>
            </a:r>
            <a:r>
              <a:rPr lang="en-US" sz="1800" dirty="0">
                <a:effectLst/>
                <a:latin typeface="Arial MT"/>
                <a:ea typeface="Arial MT"/>
                <a:cs typeface="Arial MT"/>
              </a:rPr>
              <a:t>energy</a:t>
            </a:r>
            <a:r>
              <a:rPr lang="en-US" sz="1800" spc="125" dirty="0">
                <a:effectLst/>
                <a:latin typeface="Arial MT"/>
                <a:ea typeface="Arial MT"/>
                <a:cs typeface="Arial MT"/>
              </a:rPr>
              <a:t> </a:t>
            </a:r>
            <a:r>
              <a:rPr lang="en-US" sz="1800" dirty="0">
                <a:effectLst/>
                <a:latin typeface="Arial MT"/>
                <a:ea typeface="Arial MT"/>
                <a:cs typeface="Arial MT"/>
              </a:rPr>
              <a:t>efficiency</a:t>
            </a:r>
            <a:r>
              <a:rPr lang="en-US" sz="1800" spc="120" dirty="0">
                <a:effectLst/>
                <a:latin typeface="Arial MT"/>
                <a:ea typeface="Arial MT"/>
                <a:cs typeface="Arial MT"/>
              </a:rPr>
              <a:t> </a:t>
            </a:r>
            <a:r>
              <a:rPr lang="en-US" sz="1800" dirty="0">
                <a:effectLst/>
                <a:latin typeface="Arial MT"/>
                <a:ea typeface="Arial MT"/>
                <a:cs typeface="Arial MT"/>
              </a:rPr>
              <a:t>and</a:t>
            </a:r>
            <a:r>
              <a:rPr lang="en-US" sz="1800" spc="115" dirty="0">
                <a:effectLst/>
                <a:latin typeface="Arial MT"/>
                <a:ea typeface="Arial MT"/>
                <a:cs typeface="Arial MT"/>
              </a:rPr>
              <a:t> </a:t>
            </a:r>
            <a:r>
              <a:rPr lang="en-US" sz="1800" dirty="0">
                <a:effectLst/>
                <a:latin typeface="Arial MT"/>
                <a:ea typeface="Arial MT"/>
                <a:cs typeface="Arial MT"/>
              </a:rPr>
              <a:t>renewable</a:t>
            </a:r>
            <a:r>
              <a:rPr lang="en-US" sz="1800" spc="120" dirty="0">
                <a:effectLst/>
                <a:latin typeface="Arial MT"/>
                <a:ea typeface="Arial MT"/>
                <a:cs typeface="Arial MT"/>
              </a:rPr>
              <a:t> </a:t>
            </a:r>
            <a:r>
              <a:rPr lang="en-US" sz="1800" dirty="0">
                <a:effectLst/>
                <a:latin typeface="Arial MT"/>
                <a:ea typeface="Arial MT"/>
                <a:cs typeface="Arial MT"/>
              </a:rPr>
              <a:t>energy,</a:t>
            </a:r>
            <a:r>
              <a:rPr lang="en-US" sz="1800" spc="125" dirty="0">
                <a:effectLst/>
                <a:latin typeface="Arial MT"/>
                <a:ea typeface="Arial MT"/>
                <a:cs typeface="Arial MT"/>
              </a:rPr>
              <a:t> </a:t>
            </a:r>
            <a:r>
              <a:rPr lang="en-US" sz="1800" dirty="0">
                <a:effectLst/>
                <a:latin typeface="Arial MT"/>
                <a:ea typeface="Arial MT"/>
                <a:cs typeface="Arial MT"/>
              </a:rPr>
              <a:t>and</a:t>
            </a:r>
            <a:r>
              <a:rPr lang="en-US" sz="1800" spc="-280" dirty="0">
                <a:effectLst/>
                <a:latin typeface="Arial MT"/>
                <a:ea typeface="Arial MT"/>
                <a:cs typeface="Arial MT"/>
              </a:rPr>
              <a:t> </a:t>
            </a:r>
            <a:r>
              <a:rPr lang="en-US" sz="1800" dirty="0">
                <a:effectLst/>
                <a:latin typeface="Arial MT"/>
                <a:ea typeface="Arial MT"/>
                <a:cs typeface="Arial MT"/>
              </a:rPr>
              <a:t>the</a:t>
            </a:r>
            <a:r>
              <a:rPr lang="en-US" sz="1800" spc="5" dirty="0">
                <a:effectLst/>
                <a:latin typeface="Arial MT"/>
                <a:ea typeface="Arial MT"/>
                <a:cs typeface="Arial MT"/>
              </a:rPr>
              <a:t> </a:t>
            </a:r>
            <a:r>
              <a:rPr lang="en-US" sz="1800" dirty="0">
                <a:effectLst/>
                <a:latin typeface="Arial MT"/>
                <a:ea typeface="Arial MT"/>
                <a:cs typeface="Arial MT"/>
              </a:rPr>
              <a:t>latter</a:t>
            </a:r>
            <a:r>
              <a:rPr lang="en-US" sz="1800" spc="5" dirty="0">
                <a:effectLst/>
                <a:latin typeface="Arial MT"/>
                <a:ea typeface="Arial MT"/>
                <a:cs typeface="Arial MT"/>
              </a:rPr>
              <a:t> </a:t>
            </a:r>
            <a:r>
              <a:rPr lang="en-US" sz="1800" dirty="0">
                <a:effectLst/>
                <a:latin typeface="Arial MT"/>
                <a:ea typeface="Arial MT"/>
                <a:cs typeface="Arial MT"/>
              </a:rPr>
              <a:t>go</a:t>
            </a:r>
            <a:r>
              <a:rPr lang="en-US" sz="1800" spc="5" dirty="0">
                <a:effectLst/>
                <a:latin typeface="Arial MT"/>
                <a:ea typeface="Arial MT"/>
                <a:cs typeface="Arial MT"/>
              </a:rPr>
              <a:t> </a:t>
            </a:r>
            <a:r>
              <a:rPr lang="en-US" sz="1800" dirty="0">
                <a:effectLst/>
                <a:latin typeface="Arial MT"/>
                <a:ea typeface="Arial MT"/>
                <a:cs typeface="Arial MT"/>
              </a:rPr>
              <a:t>beyond</a:t>
            </a:r>
            <a:r>
              <a:rPr lang="en-US" sz="1800" spc="5" dirty="0">
                <a:effectLst/>
                <a:latin typeface="Arial MT"/>
                <a:ea typeface="Arial MT"/>
                <a:cs typeface="Arial MT"/>
              </a:rPr>
              <a:t> </a:t>
            </a:r>
            <a:r>
              <a:rPr lang="en-US" sz="1800" dirty="0">
                <a:effectLst/>
                <a:latin typeface="Arial MT"/>
                <a:ea typeface="Arial MT"/>
                <a:cs typeface="Arial MT"/>
              </a:rPr>
              <a:t>the</a:t>
            </a:r>
            <a:r>
              <a:rPr lang="en-US" sz="1800" spc="5" dirty="0">
                <a:effectLst/>
                <a:latin typeface="Arial MT"/>
                <a:ea typeface="Arial MT"/>
                <a:cs typeface="Arial MT"/>
              </a:rPr>
              <a:t> </a:t>
            </a:r>
            <a:r>
              <a:rPr lang="en-US" sz="1800" dirty="0">
                <a:effectLst/>
                <a:latin typeface="Arial MT"/>
                <a:ea typeface="Arial MT"/>
                <a:cs typeface="Arial MT"/>
              </a:rPr>
              <a:t>country’s</a:t>
            </a:r>
            <a:r>
              <a:rPr lang="en-US" sz="1800" spc="5" dirty="0">
                <a:effectLst/>
                <a:latin typeface="Arial MT"/>
                <a:ea typeface="Arial MT"/>
                <a:cs typeface="Arial MT"/>
              </a:rPr>
              <a:t> </a:t>
            </a:r>
            <a:r>
              <a:rPr lang="en-US" sz="1800" dirty="0">
                <a:effectLst/>
                <a:latin typeface="Arial MT"/>
                <a:ea typeface="Arial MT"/>
                <a:cs typeface="Arial MT"/>
              </a:rPr>
              <a:t>European Union</a:t>
            </a:r>
            <a:r>
              <a:rPr lang="en-US" sz="1800" spc="5" dirty="0">
                <a:effectLst/>
                <a:latin typeface="Arial MT"/>
                <a:ea typeface="Arial MT"/>
                <a:cs typeface="Arial MT"/>
              </a:rPr>
              <a:t> </a:t>
            </a:r>
            <a:r>
              <a:rPr lang="en-US" sz="1800" dirty="0">
                <a:effectLst/>
                <a:latin typeface="Arial MT"/>
                <a:ea typeface="Arial MT"/>
                <a:cs typeface="Arial MT"/>
              </a:rPr>
              <a:t>(EU)</a:t>
            </a:r>
            <a:r>
              <a:rPr lang="en-US" sz="1800" spc="5" dirty="0">
                <a:effectLst/>
                <a:latin typeface="Arial MT"/>
                <a:ea typeface="Arial MT"/>
                <a:cs typeface="Arial MT"/>
              </a:rPr>
              <a:t> </a:t>
            </a:r>
            <a:r>
              <a:rPr lang="en-US" sz="1800" dirty="0">
                <a:effectLst/>
                <a:latin typeface="Arial MT"/>
                <a:ea typeface="Arial MT"/>
                <a:cs typeface="Arial MT"/>
              </a:rPr>
              <a:t>targets.</a:t>
            </a:r>
            <a:r>
              <a:rPr lang="en-US" sz="1800" spc="290" dirty="0">
                <a:effectLst/>
                <a:latin typeface="Arial MT"/>
                <a:ea typeface="Arial MT"/>
                <a:cs typeface="Arial MT"/>
              </a:rPr>
              <a:t> </a:t>
            </a:r>
            <a:r>
              <a:rPr lang="en-US" sz="1800" dirty="0">
                <a:effectLst/>
                <a:latin typeface="Arial MT"/>
                <a:ea typeface="Arial MT"/>
                <a:cs typeface="Arial MT"/>
              </a:rPr>
              <a:t>The</a:t>
            </a:r>
            <a:r>
              <a:rPr lang="en-US" sz="1800" spc="290" dirty="0">
                <a:effectLst/>
                <a:latin typeface="Arial MT"/>
                <a:ea typeface="Arial MT"/>
                <a:cs typeface="Arial MT"/>
              </a:rPr>
              <a:t> </a:t>
            </a:r>
            <a:r>
              <a:rPr lang="en-US" sz="1800" dirty="0">
                <a:effectLst/>
                <a:latin typeface="Arial MT"/>
                <a:ea typeface="Arial MT"/>
                <a:cs typeface="Arial MT"/>
              </a:rPr>
              <a:t>International</a:t>
            </a:r>
            <a:r>
              <a:rPr lang="en-US" sz="1800" spc="5" dirty="0">
                <a:effectLst/>
                <a:latin typeface="Arial MT"/>
                <a:ea typeface="Arial MT"/>
                <a:cs typeface="Arial MT"/>
              </a:rPr>
              <a:t> </a:t>
            </a:r>
            <a:r>
              <a:rPr lang="en-US" sz="1800" dirty="0">
                <a:effectLst/>
                <a:latin typeface="Arial MT"/>
                <a:ea typeface="Arial MT"/>
                <a:cs typeface="Arial MT"/>
              </a:rPr>
              <a:t>Energy Agency (IEA) congratulates the government for making clear progress to meet</a:t>
            </a:r>
            <a:r>
              <a:rPr lang="en-US" sz="1800" spc="5" dirty="0">
                <a:effectLst/>
                <a:latin typeface="Arial MT"/>
                <a:ea typeface="Arial MT"/>
                <a:cs typeface="Arial MT"/>
              </a:rPr>
              <a:t> </a:t>
            </a:r>
            <a:r>
              <a:rPr lang="en-US" sz="1800" dirty="0">
                <a:effectLst/>
                <a:latin typeface="Arial MT"/>
                <a:ea typeface="Arial MT"/>
                <a:cs typeface="Arial MT"/>
              </a:rPr>
              <a:t>these</a:t>
            </a:r>
            <a:r>
              <a:rPr lang="en-US" sz="1800" spc="5" dirty="0">
                <a:effectLst/>
                <a:latin typeface="Arial MT"/>
                <a:ea typeface="Arial MT"/>
                <a:cs typeface="Arial MT"/>
              </a:rPr>
              <a:t> </a:t>
            </a:r>
            <a:r>
              <a:rPr lang="en-US" sz="1800" dirty="0">
                <a:effectLst/>
                <a:latin typeface="Arial MT"/>
                <a:ea typeface="Arial MT"/>
                <a:cs typeface="Arial MT"/>
              </a:rPr>
              <a:t>targets.</a:t>
            </a:r>
            <a:r>
              <a:rPr lang="en-US" sz="1800" spc="5" dirty="0">
                <a:effectLst/>
                <a:latin typeface="Arial MT"/>
                <a:ea typeface="Arial MT"/>
                <a:cs typeface="Arial MT"/>
              </a:rPr>
              <a:t> </a:t>
            </a:r>
            <a:r>
              <a:rPr lang="en-US" sz="1800" dirty="0">
                <a:effectLst/>
                <a:latin typeface="Arial MT"/>
                <a:ea typeface="Arial MT"/>
                <a:cs typeface="Arial MT"/>
              </a:rPr>
              <a:t>Energy</a:t>
            </a:r>
            <a:r>
              <a:rPr lang="en-US" sz="1800" spc="5" dirty="0">
                <a:effectLst/>
                <a:latin typeface="Arial MT"/>
                <a:ea typeface="Arial MT"/>
                <a:cs typeface="Arial MT"/>
              </a:rPr>
              <a:t> </a:t>
            </a:r>
            <a:r>
              <a:rPr lang="en-US" sz="1800" dirty="0">
                <a:effectLst/>
                <a:latin typeface="Arial MT"/>
                <a:ea typeface="Arial MT"/>
                <a:cs typeface="Arial MT"/>
              </a:rPr>
              <a:t>efficiency</a:t>
            </a:r>
            <a:r>
              <a:rPr lang="en-US" sz="1800" spc="5" dirty="0">
                <a:effectLst/>
                <a:latin typeface="Arial MT"/>
                <a:ea typeface="Arial MT"/>
                <a:cs typeface="Arial MT"/>
              </a:rPr>
              <a:t> </a:t>
            </a:r>
            <a:r>
              <a:rPr lang="en-US" sz="1800" dirty="0">
                <a:effectLst/>
                <a:latin typeface="Arial MT"/>
                <a:ea typeface="Arial MT"/>
                <a:cs typeface="Arial MT"/>
              </a:rPr>
              <a:t>is</a:t>
            </a:r>
            <a:r>
              <a:rPr lang="en-US" sz="1800" spc="5" dirty="0">
                <a:effectLst/>
                <a:latin typeface="Arial MT"/>
                <a:ea typeface="Arial MT"/>
                <a:cs typeface="Arial MT"/>
              </a:rPr>
              <a:t> </a:t>
            </a:r>
            <a:r>
              <a:rPr lang="en-US" sz="1800" dirty="0">
                <a:effectLst/>
                <a:latin typeface="Arial MT"/>
                <a:ea typeface="Arial MT"/>
                <a:cs typeface="Arial MT"/>
              </a:rPr>
              <a:t>improving,</a:t>
            </a:r>
            <a:r>
              <a:rPr lang="en-US" sz="1800" spc="5" dirty="0">
                <a:effectLst/>
                <a:latin typeface="Arial MT"/>
                <a:ea typeface="Arial MT"/>
                <a:cs typeface="Arial MT"/>
              </a:rPr>
              <a:t> </a:t>
            </a:r>
            <a:r>
              <a:rPr lang="en-US" sz="1800" dirty="0">
                <a:effectLst/>
                <a:latin typeface="Arial MT"/>
                <a:ea typeface="Arial MT"/>
                <a:cs typeface="Arial MT"/>
              </a:rPr>
              <a:t>the</a:t>
            </a:r>
            <a:r>
              <a:rPr lang="en-US" sz="1800" spc="5" dirty="0">
                <a:effectLst/>
                <a:latin typeface="Arial MT"/>
                <a:ea typeface="Arial MT"/>
                <a:cs typeface="Arial MT"/>
              </a:rPr>
              <a:t> </a:t>
            </a:r>
            <a:r>
              <a:rPr lang="en-US" sz="1800" dirty="0">
                <a:effectLst/>
                <a:latin typeface="Arial MT"/>
                <a:ea typeface="Arial MT"/>
                <a:cs typeface="Arial MT"/>
              </a:rPr>
              <a:t>share</a:t>
            </a:r>
            <a:r>
              <a:rPr lang="en-US" sz="1800" spc="5" dirty="0">
                <a:effectLst/>
                <a:latin typeface="Arial MT"/>
                <a:ea typeface="Arial MT"/>
                <a:cs typeface="Arial MT"/>
              </a:rPr>
              <a:t> </a:t>
            </a:r>
            <a:r>
              <a:rPr lang="en-US" sz="1800" dirty="0">
                <a:effectLst/>
                <a:latin typeface="Arial MT"/>
                <a:ea typeface="Arial MT"/>
                <a:cs typeface="Arial MT"/>
              </a:rPr>
              <a:t>of</a:t>
            </a:r>
            <a:r>
              <a:rPr lang="en-US" sz="1800" spc="5" dirty="0">
                <a:effectLst/>
                <a:latin typeface="Arial MT"/>
                <a:ea typeface="Arial MT"/>
                <a:cs typeface="Arial MT"/>
              </a:rPr>
              <a:t> </a:t>
            </a:r>
            <a:r>
              <a:rPr lang="en-US" sz="1800" dirty="0">
                <a:effectLst/>
                <a:latin typeface="Arial MT"/>
                <a:ea typeface="Arial MT"/>
                <a:cs typeface="Arial MT"/>
              </a:rPr>
              <a:t>renewable</a:t>
            </a:r>
            <a:r>
              <a:rPr lang="en-US" sz="1800" spc="5" dirty="0">
                <a:effectLst/>
                <a:latin typeface="Arial MT"/>
                <a:ea typeface="Arial MT"/>
                <a:cs typeface="Arial MT"/>
              </a:rPr>
              <a:t> </a:t>
            </a:r>
            <a:r>
              <a:rPr lang="en-US" sz="1800" dirty="0">
                <a:effectLst/>
                <a:latin typeface="Arial MT"/>
                <a:ea typeface="Arial MT"/>
                <a:cs typeface="Arial MT"/>
              </a:rPr>
              <a:t>energy</a:t>
            </a:r>
            <a:r>
              <a:rPr lang="en-US" sz="1800" spc="290" dirty="0">
                <a:effectLst/>
                <a:latin typeface="Arial MT"/>
                <a:ea typeface="Arial MT"/>
                <a:cs typeface="Arial MT"/>
              </a:rPr>
              <a:t> </a:t>
            </a:r>
            <a:r>
              <a:rPr lang="en-US" sz="1800" dirty="0">
                <a:effectLst/>
                <a:latin typeface="Arial MT"/>
                <a:ea typeface="Arial MT"/>
                <a:cs typeface="Arial MT"/>
              </a:rPr>
              <a:t>is</a:t>
            </a:r>
            <a:r>
              <a:rPr lang="en-US" sz="1800" spc="5" dirty="0">
                <a:effectLst/>
                <a:latin typeface="Arial MT"/>
                <a:ea typeface="Arial MT"/>
                <a:cs typeface="Arial MT"/>
              </a:rPr>
              <a:t> </a:t>
            </a:r>
            <a:r>
              <a:rPr lang="en-US" sz="1800" dirty="0">
                <a:effectLst/>
                <a:latin typeface="Arial MT"/>
                <a:ea typeface="Arial MT"/>
                <a:cs typeface="Arial MT"/>
              </a:rPr>
              <a:t>increasing,</a:t>
            </a:r>
            <a:r>
              <a:rPr lang="en-US" sz="1800" spc="245" dirty="0">
                <a:effectLst/>
                <a:latin typeface="Arial MT"/>
                <a:ea typeface="Arial MT"/>
                <a:cs typeface="Arial MT"/>
              </a:rPr>
              <a:t> </a:t>
            </a:r>
            <a:r>
              <a:rPr lang="en-US" sz="1800" dirty="0">
                <a:effectLst/>
                <a:latin typeface="Arial MT"/>
                <a:ea typeface="Arial MT"/>
                <a:cs typeface="Arial MT"/>
              </a:rPr>
              <a:t>and</a:t>
            </a:r>
            <a:r>
              <a:rPr lang="en-US" sz="1800" spc="240" dirty="0">
                <a:effectLst/>
                <a:latin typeface="Arial MT"/>
                <a:ea typeface="Arial MT"/>
                <a:cs typeface="Arial MT"/>
              </a:rPr>
              <a:t> </a:t>
            </a:r>
            <a:r>
              <a:rPr lang="en-US" sz="1800" dirty="0">
                <a:effectLst/>
                <a:latin typeface="Arial MT"/>
                <a:ea typeface="Arial MT"/>
                <a:cs typeface="Arial MT"/>
              </a:rPr>
              <a:t>energy-related</a:t>
            </a:r>
            <a:r>
              <a:rPr lang="en-US" sz="1800" spc="240" dirty="0">
                <a:effectLst/>
                <a:latin typeface="Arial MT"/>
                <a:ea typeface="Arial MT"/>
                <a:cs typeface="Arial MT"/>
              </a:rPr>
              <a:t> </a:t>
            </a:r>
            <a:r>
              <a:rPr lang="en-US" sz="1800" dirty="0">
                <a:effectLst/>
                <a:latin typeface="Arial MT"/>
                <a:ea typeface="Arial MT"/>
                <a:cs typeface="Arial MT"/>
              </a:rPr>
              <a:t>carbon</a:t>
            </a:r>
            <a:r>
              <a:rPr lang="en-US" sz="1800" spc="240" dirty="0">
                <a:effectLst/>
                <a:latin typeface="Arial MT"/>
                <a:ea typeface="Arial MT"/>
                <a:cs typeface="Arial MT"/>
              </a:rPr>
              <a:t> </a:t>
            </a:r>
            <a:r>
              <a:rPr lang="en-US" sz="1800" dirty="0">
                <a:effectLst/>
                <a:latin typeface="Arial MT"/>
                <a:ea typeface="Arial MT"/>
                <a:cs typeface="Arial MT"/>
              </a:rPr>
              <a:t>dioxide</a:t>
            </a:r>
            <a:r>
              <a:rPr lang="en-US" sz="1800" spc="240" dirty="0">
                <a:effectLst/>
                <a:latin typeface="Arial MT"/>
                <a:ea typeface="Arial MT"/>
                <a:cs typeface="Arial MT"/>
              </a:rPr>
              <a:t> </a:t>
            </a:r>
            <a:r>
              <a:rPr lang="en-US" sz="1800" dirty="0">
                <a:effectLst/>
                <a:latin typeface="Arial MT"/>
                <a:ea typeface="Arial MT"/>
                <a:cs typeface="Arial MT"/>
              </a:rPr>
              <a:t>(CO</a:t>
            </a:r>
            <a:r>
              <a:rPr lang="en-US" sz="1800" baseline="-25000" dirty="0">
                <a:effectLst/>
                <a:latin typeface="Arial MT"/>
                <a:ea typeface="Arial MT"/>
                <a:cs typeface="Arial MT"/>
              </a:rPr>
              <a:t>2</a:t>
            </a:r>
            <a:r>
              <a:rPr lang="en-US" sz="1800" dirty="0">
                <a:effectLst/>
                <a:latin typeface="Arial MT"/>
                <a:ea typeface="Arial MT"/>
                <a:cs typeface="Arial MT"/>
              </a:rPr>
              <a:t>)</a:t>
            </a:r>
            <a:r>
              <a:rPr lang="en-US" sz="1800" spc="240" dirty="0">
                <a:effectLst/>
                <a:latin typeface="Arial MT"/>
                <a:ea typeface="Arial MT"/>
                <a:cs typeface="Arial MT"/>
              </a:rPr>
              <a:t> </a:t>
            </a:r>
            <a:r>
              <a:rPr lang="en-US" sz="1800" dirty="0">
                <a:effectLst/>
                <a:latin typeface="Arial MT"/>
                <a:ea typeface="Arial MT"/>
                <a:cs typeface="Arial MT"/>
              </a:rPr>
              <a:t>emissions</a:t>
            </a:r>
            <a:r>
              <a:rPr lang="en-US" sz="1800" spc="245" dirty="0">
                <a:effectLst/>
                <a:latin typeface="Arial MT"/>
                <a:ea typeface="Arial MT"/>
                <a:cs typeface="Arial MT"/>
              </a:rPr>
              <a:t> </a:t>
            </a:r>
            <a:r>
              <a:rPr lang="en-US" sz="1800" dirty="0">
                <a:effectLst/>
                <a:latin typeface="Arial MT"/>
                <a:ea typeface="Arial MT"/>
                <a:cs typeface="Arial MT"/>
              </a:rPr>
              <a:t>are</a:t>
            </a:r>
            <a:r>
              <a:rPr lang="en-US" sz="1800" spc="240" dirty="0">
                <a:effectLst/>
                <a:latin typeface="Arial MT"/>
                <a:ea typeface="Arial MT"/>
                <a:cs typeface="Arial MT"/>
              </a:rPr>
              <a:t> </a:t>
            </a:r>
            <a:r>
              <a:rPr lang="en-US" sz="1800" dirty="0">
                <a:effectLst/>
                <a:latin typeface="Arial MT"/>
                <a:ea typeface="Arial MT"/>
                <a:cs typeface="Arial MT"/>
              </a:rPr>
              <a:t>declining.</a:t>
            </a:r>
            <a:r>
              <a:rPr lang="en-US" sz="1800" spc="245" dirty="0">
                <a:effectLst/>
                <a:latin typeface="Arial MT"/>
                <a:ea typeface="Arial MT"/>
                <a:cs typeface="Arial MT"/>
              </a:rPr>
              <a:t> </a:t>
            </a:r>
            <a:endParaRPr lang="sk-SK" sz="1800" spc="245" dirty="0">
              <a:effectLst/>
              <a:latin typeface="Arial MT"/>
              <a:ea typeface="Arial MT"/>
              <a:cs typeface="Arial MT"/>
            </a:endParaRPr>
          </a:p>
          <a:p>
            <a:endParaRPr lang="sk-SK" dirty="0"/>
          </a:p>
        </p:txBody>
      </p:sp>
    </p:spTree>
    <p:extLst>
      <p:ext uri="{BB962C8B-B14F-4D97-AF65-F5344CB8AC3E}">
        <p14:creationId xmlns:p14="http://schemas.microsoft.com/office/powerpoint/2010/main" val="9961688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B187D76-1138-448B-94CD-1DC8F17B2E0A}"/>
              </a:ext>
            </a:extLst>
          </p:cNvPr>
          <p:cNvSpPr>
            <a:spLocks noGrp="1"/>
          </p:cNvSpPr>
          <p:nvPr>
            <p:ph type="ctrTitle"/>
          </p:nvPr>
        </p:nvSpPr>
        <p:spPr>
          <a:xfrm>
            <a:off x="1524000" y="1122363"/>
            <a:ext cx="7562128" cy="1458791"/>
          </a:xfrm>
        </p:spPr>
        <p:txBody>
          <a:bodyPr/>
          <a:lstStyle/>
          <a:p>
            <a:pPr marR="167005">
              <a:lnSpc>
                <a:spcPct val="85000"/>
              </a:lnSpc>
              <a:spcBef>
                <a:spcPts val="1375"/>
              </a:spcBef>
              <a:spcAft>
                <a:spcPts val="0"/>
              </a:spcAft>
            </a:pPr>
            <a:r>
              <a:rPr lang="en-US" dirty="0">
                <a:solidFill>
                  <a:srgbClr val="98C5C9"/>
                </a:solidFill>
                <a:effectLst/>
                <a:latin typeface="Trebuchet MS" panose="020B0603020202020204" pitchFamily="34" charset="0"/>
                <a:ea typeface="Arial MT"/>
                <a:cs typeface="Arial MT"/>
              </a:rPr>
              <a:t>ENERGY</a:t>
            </a:r>
            <a:r>
              <a:rPr lang="en-US" spc="5" dirty="0">
                <a:solidFill>
                  <a:srgbClr val="98C5C9"/>
                </a:solidFill>
                <a:effectLst/>
                <a:latin typeface="Trebuchet MS" panose="020B0603020202020204" pitchFamily="34" charset="0"/>
                <a:ea typeface="Arial MT"/>
                <a:cs typeface="Arial MT"/>
              </a:rPr>
              <a:t> </a:t>
            </a:r>
            <a:r>
              <a:rPr lang="en-US" spc="50" dirty="0">
                <a:solidFill>
                  <a:srgbClr val="98C5C9"/>
                </a:solidFill>
                <a:effectLst/>
                <a:latin typeface="Trebuchet MS" panose="020B0603020202020204" pitchFamily="34" charset="0"/>
                <a:ea typeface="Arial MT"/>
                <a:cs typeface="Arial MT"/>
              </a:rPr>
              <a:t>POLICY</a:t>
            </a:r>
            <a:br>
              <a:rPr lang="sk-SK" sz="1800" dirty="0">
                <a:effectLst/>
                <a:latin typeface="Arial MT"/>
                <a:ea typeface="Arial MT"/>
                <a:cs typeface="Arial MT"/>
              </a:rPr>
            </a:br>
            <a:r>
              <a:rPr lang="en-US" sz="1800" dirty="0">
                <a:effectLst/>
                <a:latin typeface="Trebuchet MS" panose="020B0603020202020204" pitchFamily="34" charset="0"/>
                <a:ea typeface="Arial MT"/>
                <a:cs typeface="Arial MT"/>
              </a:rPr>
              <a:t> </a:t>
            </a:r>
            <a:br>
              <a:rPr lang="sk-SK" sz="1800" dirty="0">
                <a:effectLst/>
                <a:latin typeface="Arial MT"/>
                <a:ea typeface="Arial MT"/>
                <a:cs typeface="Arial MT"/>
              </a:rPr>
            </a:br>
            <a:br>
              <a:rPr lang="sk-SK" sz="1800" dirty="0">
                <a:effectLst/>
                <a:latin typeface="Tahoma" panose="020B0604030504040204" pitchFamily="34" charset="0"/>
                <a:ea typeface="Tahoma" panose="020B0604030504040204" pitchFamily="34" charset="0"/>
              </a:rPr>
            </a:br>
            <a:endParaRPr lang="sk-SK" dirty="0"/>
          </a:p>
        </p:txBody>
      </p:sp>
      <p:sp>
        <p:nvSpPr>
          <p:cNvPr id="3" name="Podnadpis 2">
            <a:extLst>
              <a:ext uri="{FF2B5EF4-FFF2-40B4-BE49-F238E27FC236}">
                <a16:creationId xmlns:a16="http://schemas.microsoft.com/office/drawing/2014/main" id="{48350255-9128-42DF-9D7A-13FC703F5E92}"/>
              </a:ext>
            </a:extLst>
          </p:cNvPr>
          <p:cNvSpPr>
            <a:spLocks noGrp="1"/>
          </p:cNvSpPr>
          <p:nvPr>
            <p:ph type="subTitle" idx="1"/>
          </p:nvPr>
        </p:nvSpPr>
        <p:spPr>
          <a:xfrm>
            <a:off x="2457694" y="1504517"/>
            <a:ext cx="6628434" cy="694481"/>
          </a:xfrm>
        </p:spPr>
        <p:txBody>
          <a:bodyPr/>
          <a:lstStyle/>
          <a:p>
            <a:r>
              <a:rPr lang="en-US" sz="2400" spc="-60" dirty="0">
                <a:solidFill>
                  <a:srgbClr val="231F20"/>
                </a:solidFill>
                <a:effectLst/>
                <a:latin typeface="Tahoma" panose="020B0604030504040204" pitchFamily="34" charset="0"/>
                <a:ea typeface="Tahoma" panose="020B0604030504040204" pitchFamily="34" charset="0"/>
              </a:rPr>
              <a:t>Slovak</a:t>
            </a:r>
            <a:r>
              <a:rPr lang="en-US" sz="2400" spc="-1745" dirty="0">
                <a:solidFill>
                  <a:srgbClr val="231F20"/>
                </a:solidFill>
                <a:effectLst/>
                <a:latin typeface="Tahoma" panose="020B0604030504040204" pitchFamily="34" charset="0"/>
                <a:ea typeface="Tahoma" panose="020B0604030504040204" pitchFamily="34" charset="0"/>
              </a:rPr>
              <a:t> </a:t>
            </a:r>
            <a:r>
              <a:rPr lang="en-US" sz="2400" spc="-15" dirty="0">
                <a:solidFill>
                  <a:srgbClr val="231F20"/>
                </a:solidFill>
                <a:effectLst/>
                <a:latin typeface="Tahoma" panose="020B0604030504040204" pitchFamily="34" charset="0"/>
                <a:ea typeface="Tahoma" panose="020B0604030504040204" pitchFamily="34" charset="0"/>
              </a:rPr>
              <a:t>Republic</a:t>
            </a:r>
            <a:endParaRPr lang="sk-SK" dirty="0"/>
          </a:p>
        </p:txBody>
      </p:sp>
      <p:sp>
        <p:nvSpPr>
          <p:cNvPr id="6" name="BlokTextu 5">
            <a:extLst>
              <a:ext uri="{FF2B5EF4-FFF2-40B4-BE49-F238E27FC236}">
                <a16:creationId xmlns:a16="http://schemas.microsoft.com/office/drawing/2014/main" id="{5D16DE9F-F565-4DA4-9913-1ABB7B5944E5}"/>
              </a:ext>
            </a:extLst>
          </p:cNvPr>
          <p:cNvSpPr txBox="1"/>
          <p:nvPr/>
        </p:nvSpPr>
        <p:spPr>
          <a:xfrm>
            <a:off x="1981200" y="3244334"/>
            <a:ext cx="7188199" cy="1754326"/>
          </a:xfrm>
          <a:prstGeom prst="rect">
            <a:avLst/>
          </a:prstGeom>
          <a:noFill/>
        </p:spPr>
        <p:txBody>
          <a:bodyPr wrap="square">
            <a:spAutoFit/>
          </a:bodyPr>
          <a:lstStyle/>
          <a:p>
            <a:r>
              <a:rPr lang="en-US" sz="1800" b="1" dirty="0">
                <a:solidFill>
                  <a:srgbClr val="549717"/>
                </a:solidFill>
                <a:effectLst/>
                <a:latin typeface="Arial" panose="020B0604020202020204" pitchFamily="34" charset="0"/>
                <a:ea typeface="Arial MT"/>
                <a:cs typeface="Arial MT"/>
              </a:rPr>
              <a:t>Oil</a:t>
            </a:r>
            <a:r>
              <a:rPr lang="en-US" sz="1800" b="1" spc="-15" dirty="0">
                <a:solidFill>
                  <a:srgbClr val="549717"/>
                </a:solidFill>
                <a:effectLst/>
                <a:latin typeface="Arial" panose="020B0604020202020204" pitchFamily="34" charset="0"/>
                <a:ea typeface="Arial MT"/>
                <a:cs typeface="Arial MT"/>
              </a:rPr>
              <a:t> </a:t>
            </a:r>
            <a:r>
              <a:rPr lang="en-US" sz="1800" b="1" dirty="0">
                <a:solidFill>
                  <a:srgbClr val="549717"/>
                </a:solidFill>
                <a:effectLst/>
                <a:latin typeface="Arial" panose="020B0604020202020204" pitchFamily="34" charset="0"/>
                <a:ea typeface="Arial MT"/>
                <a:cs typeface="Arial MT"/>
              </a:rPr>
              <a:t>and</a:t>
            </a:r>
            <a:r>
              <a:rPr lang="en-US" sz="1800" b="1" spc="-15" dirty="0">
                <a:solidFill>
                  <a:srgbClr val="549717"/>
                </a:solidFill>
                <a:effectLst/>
                <a:latin typeface="Arial" panose="020B0604020202020204" pitchFamily="34" charset="0"/>
                <a:ea typeface="Arial MT"/>
                <a:cs typeface="Arial MT"/>
              </a:rPr>
              <a:t> </a:t>
            </a:r>
            <a:r>
              <a:rPr lang="en-US" sz="1800" b="1" dirty="0">
                <a:solidFill>
                  <a:srgbClr val="549717"/>
                </a:solidFill>
                <a:effectLst/>
                <a:latin typeface="Arial" panose="020B0604020202020204" pitchFamily="34" charset="0"/>
                <a:ea typeface="Arial MT"/>
                <a:cs typeface="Arial MT"/>
              </a:rPr>
              <a:t>gas</a:t>
            </a:r>
            <a:r>
              <a:rPr lang="en-US" sz="1800" b="1" spc="-15" dirty="0">
                <a:solidFill>
                  <a:srgbClr val="549717"/>
                </a:solidFill>
                <a:effectLst/>
                <a:latin typeface="Arial" panose="020B0604020202020204" pitchFamily="34" charset="0"/>
                <a:ea typeface="Arial MT"/>
                <a:cs typeface="Arial MT"/>
              </a:rPr>
              <a:t> </a:t>
            </a:r>
            <a:r>
              <a:rPr lang="en-US" sz="1800" b="1" dirty="0">
                <a:solidFill>
                  <a:srgbClr val="549717"/>
                </a:solidFill>
                <a:effectLst/>
                <a:latin typeface="Arial" panose="020B0604020202020204" pitchFamily="34" charset="0"/>
                <a:ea typeface="Arial MT"/>
                <a:cs typeface="Arial MT"/>
              </a:rPr>
              <a:t>security</a:t>
            </a:r>
            <a:r>
              <a:rPr lang="en-US" sz="1800" b="1" spc="-15" dirty="0">
                <a:solidFill>
                  <a:srgbClr val="549717"/>
                </a:solidFill>
                <a:effectLst/>
                <a:latin typeface="Arial" panose="020B0604020202020204" pitchFamily="34" charset="0"/>
                <a:ea typeface="Arial MT"/>
                <a:cs typeface="Arial MT"/>
              </a:rPr>
              <a:t> </a:t>
            </a:r>
            <a:r>
              <a:rPr lang="en-US" sz="1800" b="1" dirty="0">
                <a:solidFill>
                  <a:srgbClr val="549717"/>
                </a:solidFill>
                <a:effectLst/>
                <a:latin typeface="Arial" panose="020B0604020202020204" pitchFamily="34" charset="0"/>
                <a:ea typeface="Arial MT"/>
                <a:cs typeface="Arial MT"/>
              </a:rPr>
              <a:t>has</a:t>
            </a:r>
            <a:r>
              <a:rPr lang="en-US" sz="1800" b="1" spc="-15" dirty="0">
                <a:solidFill>
                  <a:srgbClr val="549717"/>
                </a:solidFill>
                <a:effectLst/>
                <a:latin typeface="Arial" panose="020B0604020202020204" pitchFamily="34" charset="0"/>
                <a:ea typeface="Arial MT"/>
                <a:cs typeface="Arial MT"/>
              </a:rPr>
              <a:t> </a:t>
            </a:r>
            <a:r>
              <a:rPr lang="en-US" sz="1800" b="1" dirty="0">
                <a:solidFill>
                  <a:srgbClr val="549717"/>
                </a:solidFill>
                <a:effectLst/>
                <a:latin typeface="Arial" panose="020B0604020202020204" pitchFamily="34" charset="0"/>
                <a:ea typeface="Arial MT"/>
                <a:cs typeface="Arial MT"/>
              </a:rPr>
              <a:t>improved </a:t>
            </a:r>
            <a:endParaRPr lang="sk-SK" sz="1800" b="1" dirty="0">
              <a:solidFill>
                <a:srgbClr val="549717"/>
              </a:solidFill>
              <a:effectLst/>
              <a:latin typeface="Arial" panose="020B0604020202020204" pitchFamily="34" charset="0"/>
              <a:ea typeface="Arial MT"/>
              <a:cs typeface="Arial MT"/>
            </a:endParaRPr>
          </a:p>
          <a:p>
            <a:r>
              <a:rPr lang="en-US" sz="1800" b="1" dirty="0">
                <a:solidFill>
                  <a:srgbClr val="549717"/>
                </a:solidFill>
                <a:effectLst/>
                <a:latin typeface="Arial" panose="020B0604020202020204" pitchFamily="34" charset="0"/>
                <a:ea typeface="Arial MT"/>
                <a:cs typeface="Arial MT"/>
              </a:rPr>
              <a:t>Low-carbon</a:t>
            </a:r>
            <a:r>
              <a:rPr lang="en-US" sz="1800" b="1" spc="-25" dirty="0">
                <a:solidFill>
                  <a:srgbClr val="549717"/>
                </a:solidFill>
                <a:effectLst/>
                <a:latin typeface="Arial" panose="020B0604020202020204" pitchFamily="34" charset="0"/>
                <a:ea typeface="Arial MT"/>
                <a:cs typeface="Arial MT"/>
              </a:rPr>
              <a:t> </a:t>
            </a:r>
            <a:r>
              <a:rPr lang="en-US" sz="1800" b="1" dirty="0">
                <a:solidFill>
                  <a:srgbClr val="549717"/>
                </a:solidFill>
                <a:effectLst/>
                <a:latin typeface="Arial" panose="020B0604020202020204" pitchFamily="34" charset="0"/>
                <a:ea typeface="Arial MT"/>
                <a:cs typeface="Arial MT"/>
              </a:rPr>
              <a:t>electricity</a:t>
            </a:r>
            <a:r>
              <a:rPr lang="en-US" sz="1800" b="1" spc="-20" dirty="0">
                <a:solidFill>
                  <a:srgbClr val="549717"/>
                </a:solidFill>
                <a:effectLst/>
                <a:latin typeface="Arial" panose="020B0604020202020204" pitchFamily="34" charset="0"/>
                <a:ea typeface="Arial MT"/>
                <a:cs typeface="Arial MT"/>
              </a:rPr>
              <a:t> </a:t>
            </a:r>
            <a:r>
              <a:rPr lang="en-US" sz="1800" b="1" dirty="0">
                <a:solidFill>
                  <a:srgbClr val="549717"/>
                </a:solidFill>
                <a:effectLst/>
                <a:latin typeface="Arial" panose="020B0604020202020204" pitchFamily="34" charset="0"/>
                <a:ea typeface="Arial MT"/>
                <a:cs typeface="Arial MT"/>
              </a:rPr>
              <a:t>system</a:t>
            </a:r>
            <a:r>
              <a:rPr lang="en-US" sz="1800" b="1" spc="-20" dirty="0">
                <a:solidFill>
                  <a:srgbClr val="549717"/>
                </a:solidFill>
                <a:effectLst/>
                <a:latin typeface="Arial" panose="020B0604020202020204" pitchFamily="34" charset="0"/>
                <a:ea typeface="Arial MT"/>
                <a:cs typeface="Arial MT"/>
              </a:rPr>
              <a:t> </a:t>
            </a:r>
            <a:r>
              <a:rPr lang="en-US" sz="1800" b="1" dirty="0">
                <a:solidFill>
                  <a:srgbClr val="549717"/>
                </a:solidFill>
                <a:effectLst/>
                <a:latin typeface="Arial" panose="020B0604020202020204" pitchFamily="34" charset="0"/>
                <a:ea typeface="Arial MT"/>
                <a:cs typeface="Arial MT"/>
              </a:rPr>
              <a:t>is</a:t>
            </a:r>
            <a:r>
              <a:rPr lang="en-US" sz="1800" b="1" spc="-20" dirty="0">
                <a:solidFill>
                  <a:srgbClr val="549717"/>
                </a:solidFill>
                <a:effectLst/>
                <a:latin typeface="Arial" panose="020B0604020202020204" pitchFamily="34" charset="0"/>
                <a:ea typeface="Arial MT"/>
                <a:cs typeface="Arial MT"/>
              </a:rPr>
              <a:t> </a:t>
            </a:r>
            <a:r>
              <a:rPr lang="en-US" sz="1800" b="1" dirty="0">
                <a:solidFill>
                  <a:srgbClr val="549717"/>
                </a:solidFill>
                <a:effectLst/>
                <a:latin typeface="Arial" panose="020B0604020202020204" pitchFamily="34" charset="0"/>
                <a:ea typeface="Arial MT"/>
                <a:cs typeface="Arial MT"/>
              </a:rPr>
              <a:t>expanding</a:t>
            </a:r>
            <a:endParaRPr lang="sk-SK" sz="1800" b="1" dirty="0">
              <a:solidFill>
                <a:srgbClr val="549717"/>
              </a:solidFill>
              <a:effectLst/>
              <a:latin typeface="Arial" panose="020B0604020202020204" pitchFamily="34" charset="0"/>
              <a:ea typeface="Arial MT"/>
              <a:cs typeface="Arial MT"/>
            </a:endParaRPr>
          </a:p>
          <a:p>
            <a:r>
              <a:rPr lang="en-US" sz="1800" b="1" dirty="0">
                <a:solidFill>
                  <a:srgbClr val="549717"/>
                </a:solidFill>
                <a:effectLst/>
                <a:latin typeface="Arial" panose="020B0604020202020204" pitchFamily="34" charset="0"/>
                <a:ea typeface="Arial MT"/>
                <a:cs typeface="Arial MT"/>
              </a:rPr>
              <a:t>Focus</a:t>
            </a:r>
            <a:r>
              <a:rPr lang="en-US" sz="1800" b="1" spc="-15" dirty="0">
                <a:solidFill>
                  <a:srgbClr val="549717"/>
                </a:solidFill>
                <a:effectLst/>
                <a:latin typeface="Arial" panose="020B0604020202020204" pitchFamily="34" charset="0"/>
                <a:ea typeface="Arial MT"/>
                <a:cs typeface="Arial MT"/>
              </a:rPr>
              <a:t> </a:t>
            </a:r>
            <a:r>
              <a:rPr lang="en-US" sz="1800" b="1" dirty="0">
                <a:solidFill>
                  <a:srgbClr val="549717"/>
                </a:solidFill>
                <a:effectLst/>
                <a:latin typeface="Arial" panose="020B0604020202020204" pitchFamily="34" charset="0"/>
                <a:ea typeface="Arial MT"/>
                <a:cs typeface="Arial MT"/>
              </a:rPr>
              <a:t>area:</a:t>
            </a:r>
            <a:r>
              <a:rPr lang="en-US" sz="1800" b="1" spc="-15" dirty="0">
                <a:solidFill>
                  <a:srgbClr val="549717"/>
                </a:solidFill>
                <a:effectLst/>
                <a:latin typeface="Arial" panose="020B0604020202020204" pitchFamily="34" charset="0"/>
                <a:ea typeface="Arial MT"/>
                <a:cs typeface="Arial MT"/>
              </a:rPr>
              <a:t> </a:t>
            </a:r>
            <a:r>
              <a:rPr lang="en-US" sz="1800" b="1" dirty="0">
                <a:solidFill>
                  <a:srgbClr val="549717"/>
                </a:solidFill>
                <a:effectLst/>
                <a:latin typeface="Arial" panose="020B0604020202020204" pitchFamily="34" charset="0"/>
                <a:ea typeface="Arial MT"/>
                <a:cs typeface="Arial MT"/>
              </a:rPr>
              <a:t>The</a:t>
            </a:r>
            <a:r>
              <a:rPr lang="en-US" sz="1800" b="1" spc="-15" dirty="0">
                <a:solidFill>
                  <a:srgbClr val="549717"/>
                </a:solidFill>
                <a:effectLst/>
                <a:latin typeface="Arial" panose="020B0604020202020204" pitchFamily="34" charset="0"/>
                <a:ea typeface="Arial MT"/>
                <a:cs typeface="Arial MT"/>
              </a:rPr>
              <a:t> </a:t>
            </a:r>
            <a:r>
              <a:rPr lang="en-US" sz="1800" b="1" dirty="0">
                <a:solidFill>
                  <a:srgbClr val="549717"/>
                </a:solidFill>
                <a:effectLst/>
                <a:latin typeface="Arial" panose="020B0604020202020204" pitchFamily="34" charset="0"/>
                <a:ea typeface="Arial MT"/>
                <a:cs typeface="Arial MT"/>
              </a:rPr>
              <a:t>heat</a:t>
            </a:r>
            <a:r>
              <a:rPr lang="en-US" sz="1800" b="1" spc="-10" dirty="0">
                <a:solidFill>
                  <a:srgbClr val="549717"/>
                </a:solidFill>
                <a:effectLst/>
                <a:latin typeface="Arial" panose="020B0604020202020204" pitchFamily="34" charset="0"/>
                <a:ea typeface="Arial MT"/>
                <a:cs typeface="Arial MT"/>
              </a:rPr>
              <a:t> </a:t>
            </a:r>
            <a:r>
              <a:rPr lang="en-US" sz="1800" b="1" dirty="0">
                <a:solidFill>
                  <a:srgbClr val="549717"/>
                </a:solidFill>
                <a:effectLst/>
                <a:latin typeface="Arial" panose="020B0604020202020204" pitchFamily="34" charset="0"/>
                <a:ea typeface="Arial MT"/>
                <a:cs typeface="Arial MT"/>
              </a:rPr>
              <a:t>sector</a:t>
            </a:r>
            <a:endParaRPr lang="sk-SK" sz="1800" b="1" dirty="0">
              <a:solidFill>
                <a:srgbClr val="549717"/>
              </a:solidFill>
              <a:effectLst/>
              <a:latin typeface="Arial" panose="020B0604020202020204" pitchFamily="34" charset="0"/>
              <a:ea typeface="Arial MT"/>
              <a:cs typeface="Arial MT"/>
            </a:endParaRPr>
          </a:p>
          <a:p>
            <a:r>
              <a:rPr lang="en-US" sz="1800" b="1" dirty="0">
                <a:solidFill>
                  <a:srgbClr val="549717"/>
                </a:solidFill>
                <a:effectLst/>
                <a:latin typeface="Arial" panose="020B0604020202020204" pitchFamily="34" charset="0"/>
                <a:ea typeface="Arial MT"/>
                <a:cs typeface="Arial MT"/>
              </a:rPr>
              <a:t>CO</a:t>
            </a:r>
            <a:r>
              <a:rPr lang="en-US" sz="1800" b="1" baseline="-25000" dirty="0">
                <a:solidFill>
                  <a:srgbClr val="549717"/>
                </a:solidFill>
                <a:effectLst/>
                <a:latin typeface="Arial" panose="020B0604020202020204" pitchFamily="34" charset="0"/>
                <a:ea typeface="Arial MT"/>
                <a:cs typeface="Arial MT"/>
              </a:rPr>
              <a:t>2</a:t>
            </a:r>
            <a:r>
              <a:rPr lang="en-US" sz="1800" b="1" dirty="0">
                <a:solidFill>
                  <a:srgbClr val="549717"/>
                </a:solidFill>
                <a:effectLst/>
                <a:latin typeface="Arial" panose="020B0604020202020204" pitchFamily="34" charset="0"/>
                <a:ea typeface="Arial MT"/>
                <a:cs typeface="Arial MT"/>
              </a:rPr>
              <a:t> emissions from energy use need to be further</a:t>
            </a:r>
            <a:r>
              <a:rPr lang="en-US" sz="1800" b="1" spc="-430" dirty="0">
                <a:solidFill>
                  <a:srgbClr val="549717"/>
                </a:solidFill>
                <a:effectLst/>
                <a:latin typeface="Arial" panose="020B0604020202020204" pitchFamily="34" charset="0"/>
                <a:ea typeface="Arial MT"/>
                <a:cs typeface="Arial MT"/>
              </a:rPr>
              <a:t> </a:t>
            </a:r>
            <a:r>
              <a:rPr lang="en-US" sz="1800" b="1" dirty="0">
                <a:solidFill>
                  <a:srgbClr val="549717"/>
                </a:solidFill>
                <a:effectLst/>
                <a:latin typeface="Arial" panose="020B0604020202020204" pitchFamily="34" charset="0"/>
                <a:ea typeface="Arial MT"/>
                <a:cs typeface="Arial MT"/>
              </a:rPr>
              <a:t>limited</a:t>
            </a:r>
            <a:endParaRPr lang="sk-SK" sz="1800" dirty="0">
              <a:effectLst/>
              <a:latin typeface="Arial MT"/>
              <a:ea typeface="Arial MT"/>
              <a:cs typeface="Arial MT"/>
            </a:endParaRPr>
          </a:p>
          <a:p>
            <a:endParaRPr lang="sk-SK" sz="1800" dirty="0">
              <a:effectLst/>
              <a:latin typeface="Arial MT"/>
              <a:ea typeface="Arial MT"/>
              <a:cs typeface="Arial MT"/>
            </a:endParaRPr>
          </a:p>
          <a:p>
            <a:endParaRPr lang="sk-SK" dirty="0"/>
          </a:p>
        </p:txBody>
      </p:sp>
    </p:spTree>
    <p:extLst>
      <p:ext uri="{BB962C8B-B14F-4D97-AF65-F5344CB8AC3E}">
        <p14:creationId xmlns:p14="http://schemas.microsoft.com/office/powerpoint/2010/main" val="5642443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B187D76-1138-448B-94CD-1DC8F17B2E0A}"/>
              </a:ext>
            </a:extLst>
          </p:cNvPr>
          <p:cNvSpPr>
            <a:spLocks noGrp="1"/>
          </p:cNvSpPr>
          <p:nvPr>
            <p:ph type="ctrTitle"/>
          </p:nvPr>
        </p:nvSpPr>
        <p:spPr>
          <a:xfrm>
            <a:off x="1524000" y="1122364"/>
            <a:ext cx="7562128" cy="1332970"/>
          </a:xfrm>
        </p:spPr>
        <p:txBody>
          <a:bodyPr/>
          <a:lstStyle/>
          <a:p>
            <a:pPr marR="167005">
              <a:lnSpc>
                <a:spcPct val="85000"/>
              </a:lnSpc>
              <a:spcBef>
                <a:spcPts val="1375"/>
              </a:spcBef>
              <a:spcAft>
                <a:spcPts val="0"/>
              </a:spcAft>
            </a:pPr>
            <a:r>
              <a:rPr lang="en-US" dirty="0">
                <a:solidFill>
                  <a:srgbClr val="98C5C9"/>
                </a:solidFill>
                <a:effectLst/>
                <a:latin typeface="Trebuchet MS" panose="020B0603020202020204" pitchFamily="34" charset="0"/>
                <a:ea typeface="Arial MT"/>
                <a:cs typeface="Arial MT"/>
              </a:rPr>
              <a:t>ENERGY</a:t>
            </a:r>
            <a:r>
              <a:rPr lang="en-US" spc="5" dirty="0">
                <a:solidFill>
                  <a:srgbClr val="98C5C9"/>
                </a:solidFill>
                <a:effectLst/>
                <a:latin typeface="Trebuchet MS" panose="020B0603020202020204" pitchFamily="34" charset="0"/>
                <a:ea typeface="Arial MT"/>
                <a:cs typeface="Arial MT"/>
              </a:rPr>
              <a:t> </a:t>
            </a:r>
            <a:r>
              <a:rPr lang="en-US" spc="50" dirty="0">
                <a:solidFill>
                  <a:srgbClr val="98C5C9"/>
                </a:solidFill>
                <a:effectLst/>
                <a:latin typeface="Trebuchet MS" panose="020B0603020202020204" pitchFamily="34" charset="0"/>
                <a:ea typeface="Arial MT"/>
                <a:cs typeface="Arial MT"/>
              </a:rPr>
              <a:t>POLICY</a:t>
            </a:r>
            <a:br>
              <a:rPr lang="sk-SK" sz="1800" dirty="0">
                <a:effectLst/>
                <a:latin typeface="Arial MT"/>
                <a:ea typeface="Arial MT"/>
                <a:cs typeface="Arial MT"/>
              </a:rPr>
            </a:br>
            <a:r>
              <a:rPr lang="en-US" sz="1800" dirty="0">
                <a:effectLst/>
                <a:latin typeface="Trebuchet MS" panose="020B0603020202020204" pitchFamily="34" charset="0"/>
                <a:ea typeface="Arial MT"/>
                <a:cs typeface="Arial MT"/>
              </a:rPr>
              <a:t> </a:t>
            </a:r>
            <a:br>
              <a:rPr lang="sk-SK" sz="1800" dirty="0">
                <a:effectLst/>
                <a:latin typeface="Arial MT"/>
                <a:ea typeface="Arial MT"/>
                <a:cs typeface="Arial MT"/>
              </a:rPr>
            </a:br>
            <a:br>
              <a:rPr lang="sk-SK" sz="1800" dirty="0">
                <a:effectLst/>
                <a:latin typeface="Tahoma" panose="020B0604030504040204" pitchFamily="34" charset="0"/>
                <a:ea typeface="Tahoma" panose="020B0604030504040204" pitchFamily="34" charset="0"/>
              </a:rPr>
            </a:br>
            <a:endParaRPr lang="sk-SK" dirty="0"/>
          </a:p>
        </p:txBody>
      </p:sp>
      <p:sp>
        <p:nvSpPr>
          <p:cNvPr id="3" name="Podnadpis 2">
            <a:extLst>
              <a:ext uri="{FF2B5EF4-FFF2-40B4-BE49-F238E27FC236}">
                <a16:creationId xmlns:a16="http://schemas.microsoft.com/office/drawing/2014/main" id="{48350255-9128-42DF-9D7A-13FC703F5E92}"/>
              </a:ext>
            </a:extLst>
          </p:cNvPr>
          <p:cNvSpPr>
            <a:spLocks noGrp="1"/>
          </p:cNvSpPr>
          <p:nvPr>
            <p:ph type="subTitle" idx="1"/>
          </p:nvPr>
        </p:nvSpPr>
        <p:spPr>
          <a:xfrm>
            <a:off x="2457694" y="1504517"/>
            <a:ext cx="6628434" cy="694481"/>
          </a:xfrm>
        </p:spPr>
        <p:txBody>
          <a:bodyPr/>
          <a:lstStyle/>
          <a:p>
            <a:r>
              <a:rPr lang="en-US" sz="2400" spc="-60" dirty="0">
                <a:solidFill>
                  <a:srgbClr val="231F20"/>
                </a:solidFill>
                <a:effectLst/>
                <a:latin typeface="Tahoma" panose="020B0604030504040204" pitchFamily="34" charset="0"/>
                <a:ea typeface="Tahoma" panose="020B0604030504040204" pitchFamily="34" charset="0"/>
              </a:rPr>
              <a:t>Slovak</a:t>
            </a:r>
            <a:r>
              <a:rPr lang="en-US" sz="2400" spc="-1745" dirty="0">
                <a:solidFill>
                  <a:srgbClr val="231F20"/>
                </a:solidFill>
                <a:effectLst/>
                <a:latin typeface="Tahoma" panose="020B0604030504040204" pitchFamily="34" charset="0"/>
                <a:ea typeface="Tahoma" panose="020B0604030504040204" pitchFamily="34" charset="0"/>
              </a:rPr>
              <a:t> </a:t>
            </a:r>
            <a:r>
              <a:rPr lang="en-US" sz="2400" spc="-15" dirty="0">
                <a:solidFill>
                  <a:srgbClr val="231F20"/>
                </a:solidFill>
                <a:effectLst/>
                <a:latin typeface="Tahoma" panose="020B0604030504040204" pitchFamily="34" charset="0"/>
                <a:ea typeface="Tahoma" panose="020B0604030504040204" pitchFamily="34" charset="0"/>
              </a:rPr>
              <a:t>Republic</a:t>
            </a:r>
            <a:endParaRPr lang="sk-SK" dirty="0"/>
          </a:p>
        </p:txBody>
      </p:sp>
      <p:pic>
        <p:nvPicPr>
          <p:cNvPr id="1026" name="Picture 2" descr="Energy in Slovakia - Wikipedia">
            <a:extLst>
              <a:ext uri="{FF2B5EF4-FFF2-40B4-BE49-F238E27FC236}">
                <a16:creationId xmlns:a16="http://schemas.microsoft.com/office/drawing/2014/main" id="{7AEDB6C0-DB90-4160-A29C-EF3711EAC9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3734" y="1597650"/>
            <a:ext cx="5435599" cy="50369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27514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lokTextu 3">
            <a:extLst>
              <a:ext uri="{FF2B5EF4-FFF2-40B4-BE49-F238E27FC236}">
                <a16:creationId xmlns:a16="http://schemas.microsoft.com/office/drawing/2014/main" id="{88D52D4F-911A-4071-80EE-75724D91B821}"/>
              </a:ext>
            </a:extLst>
          </p:cNvPr>
          <p:cNvSpPr txBox="1"/>
          <p:nvPr/>
        </p:nvSpPr>
        <p:spPr>
          <a:xfrm>
            <a:off x="942975" y="575453"/>
            <a:ext cx="7518400" cy="646331"/>
          </a:xfrm>
          <a:prstGeom prst="rect">
            <a:avLst/>
          </a:prstGeom>
          <a:noFill/>
        </p:spPr>
        <p:txBody>
          <a:bodyPr wrap="square" rtlCol="0">
            <a:spAutoFit/>
          </a:bodyPr>
          <a:lstStyle/>
          <a:p>
            <a:r>
              <a:rPr lang="sk-SK" sz="1800" b="1" dirty="0">
                <a:effectLst/>
                <a:latin typeface="Arial MT"/>
                <a:ea typeface="Arial MT"/>
                <a:cs typeface="Arial MT"/>
              </a:rPr>
              <a:t>COMPARING PRICES </a:t>
            </a:r>
            <a:r>
              <a:rPr lang="sk-SK" sz="1800" b="1" dirty="0" err="1">
                <a:effectLst/>
                <a:latin typeface="Arial MT"/>
                <a:ea typeface="Arial MT"/>
                <a:cs typeface="Arial MT"/>
              </a:rPr>
              <a:t>for</a:t>
            </a:r>
            <a:r>
              <a:rPr lang="sk-SK" sz="1800" b="1" dirty="0">
                <a:effectLst/>
                <a:latin typeface="Arial MT"/>
                <a:ea typeface="Arial MT"/>
                <a:cs typeface="Arial MT"/>
              </a:rPr>
              <a:t> ELECTRICITY in EUROPEAN COUNTRIES</a:t>
            </a:r>
          </a:p>
          <a:p>
            <a:r>
              <a:rPr lang="sk-SK" b="1">
                <a:latin typeface="Arial MT"/>
              </a:rPr>
              <a:t>In 2022</a:t>
            </a:r>
            <a:r>
              <a:rPr lang="sk-SK" b="1" dirty="0">
                <a:latin typeface="Arial MT"/>
              </a:rPr>
              <a:t> </a:t>
            </a:r>
            <a:endParaRPr lang="sk-SK" b="1">
              <a:latin typeface="Arial MT"/>
            </a:endParaRPr>
          </a:p>
        </p:txBody>
      </p:sp>
      <p:pic>
        <p:nvPicPr>
          <p:cNvPr id="2050" name="Picture 2" descr="Češi mají nejdražší elektřinu v Evropě. Přitom patří k největším vývozcům  na světě - Echo24.cz">
            <a:extLst>
              <a:ext uri="{FF2B5EF4-FFF2-40B4-BE49-F238E27FC236}">
                <a16:creationId xmlns:a16="http://schemas.microsoft.com/office/drawing/2014/main" id="{266ADE69-2002-4497-A6FC-0C38F6DEC4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58622" y="1298958"/>
            <a:ext cx="6502753" cy="51897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05179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B187D76-1138-448B-94CD-1DC8F17B2E0A}"/>
              </a:ext>
            </a:extLst>
          </p:cNvPr>
          <p:cNvSpPr>
            <a:spLocks noGrp="1"/>
          </p:cNvSpPr>
          <p:nvPr>
            <p:ph type="ctrTitle"/>
          </p:nvPr>
        </p:nvSpPr>
        <p:spPr>
          <a:xfrm>
            <a:off x="1524000" y="1122364"/>
            <a:ext cx="7562128" cy="1332970"/>
          </a:xfrm>
        </p:spPr>
        <p:txBody>
          <a:bodyPr/>
          <a:lstStyle/>
          <a:p>
            <a:pPr marR="167005">
              <a:lnSpc>
                <a:spcPct val="85000"/>
              </a:lnSpc>
              <a:spcBef>
                <a:spcPts val="1375"/>
              </a:spcBef>
              <a:spcAft>
                <a:spcPts val="0"/>
              </a:spcAft>
            </a:pPr>
            <a:r>
              <a:rPr lang="en-US" dirty="0">
                <a:solidFill>
                  <a:srgbClr val="98C5C9"/>
                </a:solidFill>
                <a:effectLst/>
                <a:latin typeface="Trebuchet MS" panose="020B0603020202020204" pitchFamily="34" charset="0"/>
                <a:ea typeface="Arial MT"/>
                <a:cs typeface="Arial MT"/>
              </a:rPr>
              <a:t>ENERGY</a:t>
            </a:r>
            <a:r>
              <a:rPr lang="en-US" spc="5" dirty="0">
                <a:solidFill>
                  <a:srgbClr val="98C5C9"/>
                </a:solidFill>
                <a:effectLst/>
                <a:latin typeface="Trebuchet MS" panose="020B0603020202020204" pitchFamily="34" charset="0"/>
                <a:ea typeface="Arial MT"/>
                <a:cs typeface="Arial MT"/>
              </a:rPr>
              <a:t> </a:t>
            </a:r>
            <a:r>
              <a:rPr lang="en-US" spc="50" dirty="0">
                <a:solidFill>
                  <a:srgbClr val="98C5C9"/>
                </a:solidFill>
                <a:effectLst/>
                <a:latin typeface="Trebuchet MS" panose="020B0603020202020204" pitchFamily="34" charset="0"/>
                <a:ea typeface="Arial MT"/>
                <a:cs typeface="Arial MT"/>
              </a:rPr>
              <a:t>POLICY</a:t>
            </a:r>
            <a:br>
              <a:rPr lang="sk-SK" sz="1800" dirty="0">
                <a:effectLst/>
                <a:latin typeface="Arial MT"/>
                <a:ea typeface="Arial MT"/>
                <a:cs typeface="Arial MT"/>
              </a:rPr>
            </a:br>
            <a:r>
              <a:rPr lang="en-US" sz="1800" dirty="0">
                <a:effectLst/>
                <a:latin typeface="Trebuchet MS" panose="020B0603020202020204" pitchFamily="34" charset="0"/>
                <a:ea typeface="Arial MT"/>
                <a:cs typeface="Arial MT"/>
              </a:rPr>
              <a:t> </a:t>
            </a:r>
            <a:br>
              <a:rPr lang="sk-SK" sz="1800" dirty="0">
                <a:effectLst/>
                <a:latin typeface="Arial MT"/>
                <a:ea typeface="Arial MT"/>
                <a:cs typeface="Arial MT"/>
              </a:rPr>
            </a:br>
            <a:br>
              <a:rPr lang="sk-SK" sz="1800" dirty="0">
                <a:effectLst/>
                <a:latin typeface="Tahoma" panose="020B0604030504040204" pitchFamily="34" charset="0"/>
                <a:ea typeface="Tahoma" panose="020B0604030504040204" pitchFamily="34" charset="0"/>
              </a:rPr>
            </a:br>
            <a:endParaRPr lang="sk-SK" dirty="0"/>
          </a:p>
        </p:txBody>
      </p:sp>
      <p:sp>
        <p:nvSpPr>
          <p:cNvPr id="3" name="Podnadpis 2">
            <a:extLst>
              <a:ext uri="{FF2B5EF4-FFF2-40B4-BE49-F238E27FC236}">
                <a16:creationId xmlns:a16="http://schemas.microsoft.com/office/drawing/2014/main" id="{48350255-9128-42DF-9D7A-13FC703F5E92}"/>
              </a:ext>
            </a:extLst>
          </p:cNvPr>
          <p:cNvSpPr>
            <a:spLocks noGrp="1"/>
          </p:cNvSpPr>
          <p:nvPr>
            <p:ph type="subTitle" idx="1"/>
          </p:nvPr>
        </p:nvSpPr>
        <p:spPr>
          <a:xfrm>
            <a:off x="2457694" y="1504517"/>
            <a:ext cx="6628434" cy="694481"/>
          </a:xfrm>
        </p:spPr>
        <p:txBody>
          <a:bodyPr/>
          <a:lstStyle/>
          <a:p>
            <a:r>
              <a:rPr lang="en-US" sz="2400" spc="-60" dirty="0">
                <a:solidFill>
                  <a:srgbClr val="231F20"/>
                </a:solidFill>
                <a:effectLst/>
                <a:latin typeface="Tahoma" panose="020B0604030504040204" pitchFamily="34" charset="0"/>
                <a:ea typeface="Tahoma" panose="020B0604030504040204" pitchFamily="34" charset="0"/>
              </a:rPr>
              <a:t>Slovak</a:t>
            </a:r>
            <a:r>
              <a:rPr lang="en-US" sz="2400" spc="-1745" dirty="0">
                <a:solidFill>
                  <a:srgbClr val="231F20"/>
                </a:solidFill>
                <a:effectLst/>
                <a:latin typeface="Tahoma" panose="020B0604030504040204" pitchFamily="34" charset="0"/>
                <a:ea typeface="Tahoma" panose="020B0604030504040204" pitchFamily="34" charset="0"/>
              </a:rPr>
              <a:t> </a:t>
            </a:r>
            <a:r>
              <a:rPr lang="en-US" sz="2400" spc="-15" dirty="0">
                <a:solidFill>
                  <a:srgbClr val="231F20"/>
                </a:solidFill>
                <a:effectLst/>
                <a:latin typeface="Tahoma" panose="020B0604030504040204" pitchFamily="34" charset="0"/>
                <a:ea typeface="Tahoma" panose="020B0604030504040204" pitchFamily="34" charset="0"/>
              </a:rPr>
              <a:t>Republic</a:t>
            </a:r>
            <a:endParaRPr lang="sk-SK" dirty="0"/>
          </a:p>
        </p:txBody>
      </p:sp>
      <p:sp>
        <p:nvSpPr>
          <p:cNvPr id="4" name="BlokTextu 3">
            <a:extLst>
              <a:ext uri="{FF2B5EF4-FFF2-40B4-BE49-F238E27FC236}">
                <a16:creationId xmlns:a16="http://schemas.microsoft.com/office/drawing/2014/main" id="{88D52D4F-911A-4071-80EE-75724D91B821}"/>
              </a:ext>
            </a:extLst>
          </p:cNvPr>
          <p:cNvSpPr txBox="1"/>
          <p:nvPr/>
        </p:nvSpPr>
        <p:spPr>
          <a:xfrm>
            <a:off x="1083734" y="3105834"/>
            <a:ext cx="8002394" cy="1754326"/>
          </a:xfrm>
          <a:prstGeom prst="rect">
            <a:avLst/>
          </a:prstGeom>
          <a:noFill/>
        </p:spPr>
        <p:txBody>
          <a:bodyPr wrap="square" rtlCol="0">
            <a:spAutoFit/>
          </a:bodyPr>
          <a:lstStyle/>
          <a:p>
            <a:r>
              <a:rPr lang="en-US" sz="1800" dirty="0">
                <a:effectLst/>
                <a:latin typeface="Arial MT"/>
                <a:ea typeface="Arial MT"/>
                <a:cs typeface="Arial MT"/>
              </a:rPr>
              <a:t>The Slovak Republic’s energy system is </a:t>
            </a:r>
            <a:r>
              <a:rPr lang="en-US" sz="1800" dirty="0" err="1">
                <a:effectLst/>
                <a:latin typeface="Arial MT"/>
                <a:ea typeface="Arial MT"/>
                <a:cs typeface="Arial MT"/>
              </a:rPr>
              <a:t>characterised</a:t>
            </a:r>
            <a:r>
              <a:rPr lang="en-US" sz="1800" dirty="0">
                <a:effectLst/>
                <a:latin typeface="Arial MT"/>
                <a:ea typeface="Arial MT"/>
                <a:cs typeface="Arial MT"/>
              </a:rPr>
              <a:t> by a high share of nuclear power,</a:t>
            </a:r>
            <a:r>
              <a:rPr lang="en-US" sz="1800" spc="5" dirty="0">
                <a:effectLst/>
                <a:latin typeface="Arial MT"/>
                <a:ea typeface="Arial MT"/>
                <a:cs typeface="Arial MT"/>
              </a:rPr>
              <a:t> </a:t>
            </a:r>
            <a:r>
              <a:rPr lang="en-US" sz="1800" dirty="0">
                <a:effectLst/>
                <a:latin typeface="Arial MT"/>
                <a:ea typeface="Arial MT"/>
                <a:cs typeface="Arial MT"/>
              </a:rPr>
              <a:t>which accounts for </a:t>
            </a:r>
            <a:r>
              <a:rPr lang="sk-SK" sz="1800" dirty="0">
                <a:effectLst/>
                <a:latin typeface="Arial MT"/>
                <a:ea typeface="Arial MT"/>
                <a:cs typeface="Arial MT"/>
              </a:rPr>
              <a:t>75</a:t>
            </a:r>
            <a:r>
              <a:rPr lang="en-US" sz="1800" dirty="0">
                <a:effectLst/>
                <a:latin typeface="Arial MT"/>
                <a:ea typeface="Arial MT"/>
                <a:cs typeface="Arial MT"/>
              </a:rPr>
              <a:t>% of domestic energy production and the largest part of the total</a:t>
            </a:r>
            <a:r>
              <a:rPr lang="en-US" sz="1800" spc="5" dirty="0">
                <a:effectLst/>
                <a:latin typeface="Arial MT"/>
                <a:ea typeface="Arial MT"/>
                <a:cs typeface="Arial MT"/>
              </a:rPr>
              <a:t> </a:t>
            </a:r>
            <a:r>
              <a:rPr lang="en-US" sz="1800" dirty="0">
                <a:effectLst/>
                <a:latin typeface="Arial MT"/>
                <a:ea typeface="Arial MT"/>
                <a:cs typeface="Arial MT"/>
              </a:rPr>
              <a:t>primary energy supply (TPES)</a:t>
            </a:r>
            <a:r>
              <a:rPr lang="en-US" sz="1800" baseline="30000" dirty="0">
                <a:effectLst/>
                <a:latin typeface="Arial MT"/>
                <a:ea typeface="Arial MT"/>
                <a:cs typeface="Arial MT"/>
              </a:rPr>
              <a:t>2</a:t>
            </a:r>
            <a:r>
              <a:rPr lang="en-US" sz="1800" dirty="0">
                <a:effectLst/>
                <a:latin typeface="Arial MT"/>
                <a:ea typeface="Arial MT"/>
                <a:cs typeface="Arial MT"/>
              </a:rPr>
              <a:t> (Figure 2.2). Domestic nuclear energy production helps</a:t>
            </a:r>
            <a:r>
              <a:rPr lang="en-US" sz="1800" spc="5" dirty="0">
                <a:effectLst/>
                <a:latin typeface="Arial MT"/>
                <a:ea typeface="Arial MT"/>
                <a:cs typeface="Arial MT"/>
              </a:rPr>
              <a:t> </a:t>
            </a:r>
            <a:r>
              <a:rPr lang="en-US" sz="1800" dirty="0">
                <a:effectLst/>
                <a:latin typeface="Arial MT"/>
                <a:ea typeface="Arial MT"/>
                <a:cs typeface="Arial MT"/>
              </a:rPr>
              <a:t>improve energy security in the Slovak Republic, which otherwise is dependent on large</a:t>
            </a:r>
            <a:r>
              <a:rPr lang="en-US" sz="1800" spc="5" dirty="0">
                <a:effectLst/>
                <a:latin typeface="Arial MT"/>
                <a:ea typeface="Arial MT"/>
                <a:cs typeface="Arial MT"/>
              </a:rPr>
              <a:t> </a:t>
            </a:r>
            <a:r>
              <a:rPr lang="en-US" sz="1800" dirty="0">
                <a:effectLst/>
                <a:latin typeface="Arial MT"/>
                <a:ea typeface="Arial MT"/>
                <a:cs typeface="Arial MT"/>
              </a:rPr>
              <a:t>fossil</a:t>
            </a:r>
            <a:r>
              <a:rPr lang="en-US" sz="1800" spc="-10" dirty="0">
                <a:effectLst/>
                <a:latin typeface="Arial MT"/>
                <a:ea typeface="Arial MT"/>
                <a:cs typeface="Arial MT"/>
              </a:rPr>
              <a:t> </a:t>
            </a:r>
            <a:r>
              <a:rPr lang="en-US" sz="1800" dirty="0">
                <a:effectLst/>
                <a:latin typeface="Arial MT"/>
                <a:ea typeface="Arial MT"/>
                <a:cs typeface="Arial MT"/>
              </a:rPr>
              <a:t>fuel</a:t>
            </a:r>
            <a:r>
              <a:rPr lang="en-US" sz="1800" spc="-5" dirty="0">
                <a:effectLst/>
                <a:latin typeface="Arial MT"/>
                <a:ea typeface="Arial MT"/>
                <a:cs typeface="Arial MT"/>
              </a:rPr>
              <a:t> </a:t>
            </a:r>
            <a:r>
              <a:rPr lang="en-US" sz="1800" dirty="0">
                <a:effectLst/>
                <a:latin typeface="Arial MT"/>
                <a:ea typeface="Arial MT"/>
                <a:cs typeface="Arial MT"/>
              </a:rPr>
              <a:t>imports,</a:t>
            </a:r>
            <a:r>
              <a:rPr lang="en-US" sz="1800" spc="-5" dirty="0">
                <a:effectLst/>
                <a:latin typeface="Arial MT"/>
                <a:ea typeface="Arial MT"/>
                <a:cs typeface="Arial MT"/>
              </a:rPr>
              <a:t> </a:t>
            </a:r>
            <a:r>
              <a:rPr lang="en-US" sz="1800" dirty="0">
                <a:effectLst/>
                <a:latin typeface="Arial MT"/>
                <a:ea typeface="Arial MT"/>
                <a:cs typeface="Arial MT"/>
              </a:rPr>
              <a:t>mainly</a:t>
            </a:r>
            <a:r>
              <a:rPr lang="en-US" sz="1800" spc="-10" dirty="0">
                <a:effectLst/>
                <a:latin typeface="Arial MT"/>
                <a:ea typeface="Arial MT"/>
                <a:cs typeface="Arial MT"/>
              </a:rPr>
              <a:t> </a:t>
            </a:r>
            <a:r>
              <a:rPr lang="en-US" sz="1800" dirty="0">
                <a:effectLst/>
                <a:latin typeface="Arial MT"/>
                <a:ea typeface="Arial MT"/>
                <a:cs typeface="Arial MT"/>
              </a:rPr>
              <a:t>from</a:t>
            </a:r>
            <a:r>
              <a:rPr lang="en-US" sz="1800" spc="-5" dirty="0">
                <a:effectLst/>
                <a:latin typeface="Arial MT"/>
                <a:ea typeface="Arial MT"/>
                <a:cs typeface="Arial MT"/>
              </a:rPr>
              <a:t> </a:t>
            </a:r>
            <a:r>
              <a:rPr lang="en-US" sz="1800" dirty="0">
                <a:effectLst/>
                <a:latin typeface="Arial MT"/>
                <a:ea typeface="Arial MT"/>
                <a:cs typeface="Arial MT"/>
              </a:rPr>
              <a:t>the</a:t>
            </a:r>
            <a:r>
              <a:rPr lang="en-US" sz="1800" spc="-10" dirty="0">
                <a:effectLst/>
                <a:latin typeface="Arial MT"/>
                <a:ea typeface="Arial MT"/>
                <a:cs typeface="Arial MT"/>
              </a:rPr>
              <a:t> </a:t>
            </a:r>
            <a:r>
              <a:rPr lang="en-US" sz="1800" dirty="0">
                <a:effectLst/>
                <a:latin typeface="Arial MT"/>
                <a:ea typeface="Arial MT"/>
                <a:cs typeface="Arial MT"/>
              </a:rPr>
              <a:t>Russian</a:t>
            </a:r>
            <a:r>
              <a:rPr lang="en-US" sz="1800" spc="-5" dirty="0">
                <a:effectLst/>
                <a:latin typeface="Arial MT"/>
                <a:ea typeface="Arial MT"/>
                <a:cs typeface="Arial MT"/>
              </a:rPr>
              <a:t> </a:t>
            </a:r>
            <a:r>
              <a:rPr lang="en-US" sz="1800" dirty="0">
                <a:effectLst/>
                <a:latin typeface="Arial MT"/>
                <a:ea typeface="Arial MT"/>
                <a:cs typeface="Arial MT"/>
              </a:rPr>
              <a:t>Federation</a:t>
            </a:r>
            <a:endParaRPr lang="sk-SK" dirty="0"/>
          </a:p>
        </p:txBody>
      </p:sp>
    </p:spTree>
    <p:extLst>
      <p:ext uri="{BB962C8B-B14F-4D97-AF65-F5344CB8AC3E}">
        <p14:creationId xmlns:p14="http://schemas.microsoft.com/office/powerpoint/2010/main" val="1194269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B187D76-1138-448B-94CD-1DC8F17B2E0A}"/>
              </a:ext>
            </a:extLst>
          </p:cNvPr>
          <p:cNvSpPr>
            <a:spLocks noGrp="1"/>
          </p:cNvSpPr>
          <p:nvPr>
            <p:ph type="ctrTitle"/>
          </p:nvPr>
        </p:nvSpPr>
        <p:spPr>
          <a:xfrm>
            <a:off x="1524000" y="1122364"/>
            <a:ext cx="7562128" cy="1332970"/>
          </a:xfrm>
        </p:spPr>
        <p:txBody>
          <a:bodyPr/>
          <a:lstStyle/>
          <a:p>
            <a:pPr marR="167005">
              <a:lnSpc>
                <a:spcPct val="85000"/>
              </a:lnSpc>
              <a:spcBef>
                <a:spcPts val="1375"/>
              </a:spcBef>
              <a:spcAft>
                <a:spcPts val="0"/>
              </a:spcAft>
            </a:pPr>
            <a:br>
              <a:rPr lang="sk-SK" sz="1800" dirty="0">
                <a:effectLst/>
                <a:latin typeface="Arial MT"/>
                <a:ea typeface="Arial MT"/>
                <a:cs typeface="Arial MT"/>
              </a:rPr>
            </a:br>
            <a:r>
              <a:rPr lang="en-US" sz="1800" dirty="0">
                <a:effectLst/>
                <a:latin typeface="Trebuchet MS" panose="020B0603020202020204" pitchFamily="34" charset="0"/>
                <a:ea typeface="Arial MT"/>
                <a:cs typeface="Arial MT"/>
              </a:rPr>
              <a:t> </a:t>
            </a:r>
            <a:br>
              <a:rPr lang="sk-SK" sz="1800" dirty="0">
                <a:effectLst/>
                <a:latin typeface="Arial MT"/>
                <a:ea typeface="Arial MT"/>
                <a:cs typeface="Arial MT"/>
              </a:rPr>
            </a:br>
            <a:br>
              <a:rPr lang="sk-SK" sz="1800" dirty="0">
                <a:effectLst/>
                <a:latin typeface="Tahoma" panose="020B0604030504040204" pitchFamily="34" charset="0"/>
                <a:ea typeface="Tahoma" panose="020B0604030504040204" pitchFamily="34" charset="0"/>
              </a:rPr>
            </a:br>
            <a:endParaRPr lang="sk-SK" dirty="0"/>
          </a:p>
        </p:txBody>
      </p:sp>
      <p:sp>
        <p:nvSpPr>
          <p:cNvPr id="4" name="BlokTextu 3">
            <a:extLst>
              <a:ext uri="{FF2B5EF4-FFF2-40B4-BE49-F238E27FC236}">
                <a16:creationId xmlns:a16="http://schemas.microsoft.com/office/drawing/2014/main" id="{88D52D4F-911A-4071-80EE-75724D91B821}"/>
              </a:ext>
            </a:extLst>
          </p:cNvPr>
          <p:cNvSpPr txBox="1"/>
          <p:nvPr/>
        </p:nvSpPr>
        <p:spPr>
          <a:xfrm>
            <a:off x="558801" y="287587"/>
            <a:ext cx="7518400" cy="400110"/>
          </a:xfrm>
          <a:prstGeom prst="rect">
            <a:avLst/>
          </a:prstGeom>
          <a:noFill/>
        </p:spPr>
        <p:txBody>
          <a:bodyPr wrap="square" rtlCol="0">
            <a:spAutoFit/>
          </a:bodyPr>
          <a:lstStyle/>
          <a:p>
            <a:r>
              <a:rPr lang="sk-SK" sz="2000" b="1" dirty="0" err="1">
                <a:effectLst/>
                <a:latin typeface="Arial MT"/>
                <a:ea typeface="Arial MT"/>
                <a:cs typeface="Arial MT"/>
              </a:rPr>
              <a:t>Howto</a:t>
            </a:r>
            <a:r>
              <a:rPr lang="sk-SK" sz="2000" b="1" dirty="0">
                <a:effectLst/>
                <a:latin typeface="Arial MT"/>
                <a:ea typeface="Arial MT"/>
                <a:cs typeface="Arial MT"/>
              </a:rPr>
              <a:t> </a:t>
            </a:r>
            <a:r>
              <a:rPr lang="sk-SK" sz="2000" b="1" dirty="0" err="1">
                <a:effectLst/>
                <a:latin typeface="Arial MT"/>
                <a:ea typeface="Arial MT"/>
                <a:cs typeface="Arial MT"/>
              </a:rPr>
              <a:t>reduce</a:t>
            </a:r>
            <a:r>
              <a:rPr lang="sk-SK" sz="2000" b="1" dirty="0">
                <a:effectLst/>
                <a:latin typeface="Arial MT"/>
                <a:ea typeface="Arial MT"/>
                <a:cs typeface="Arial MT"/>
              </a:rPr>
              <a:t> </a:t>
            </a:r>
            <a:r>
              <a:rPr lang="sk-SK" sz="2000" b="1" dirty="0" err="1">
                <a:effectLst/>
                <a:latin typeface="Arial MT"/>
                <a:ea typeface="Arial MT"/>
                <a:cs typeface="Arial MT"/>
              </a:rPr>
              <a:t>energy</a:t>
            </a:r>
            <a:r>
              <a:rPr lang="sk-SK" sz="2000" b="1" dirty="0">
                <a:effectLst/>
                <a:latin typeface="Arial MT"/>
                <a:ea typeface="Arial MT"/>
                <a:cs typeface="Arial MT"/>
              </a:rPr>
              <a:t> </a:t>
            </a:r>
            <a:r>
              <a:rPr lang="sk-SK" sz="2000" b="1" dirty="0" err="1">
                <a:effectLst/>
                <a:latin typeface="Arial MT"/>
                <a:ea typeface="Arial MT"/>
                <a:cs typeface="Arial MT"/>
              </a:rPr>
              <a:t>consumption</a:t>
            </a:r>
            <a:r>
              <a:rPr lang="sk-SK" sz="2000" b="1" dirty="0">
                <a:effectLst/>
                <a:latin typeface="Arial MT"/>
                <a:ea typeface="Arial MT"/>
                <a:cs typeface="Arial MT"/>
              </a:rPr>
              <a:t> at </a:t>
            </a:r>
            <a:r>
              <a:rPr lang="sk-SK" sz="2000" b="1" dirty="0" err="1">
                <a:effectLst/>
                <a:latin typeface="Arial MT"/>
                <a:ea typeface="Arial MT"/>
                <a:cs typeface="Arial MT"/>
              </a:rPr>
              <a:t>domestic</a:t>
            </a:r>
            <a:r>
              <a:rPr lang="sk-SK" sz="2000" b="1" dirty="0">
                <a:effectLst/>
                <a:latin typeface="Arial MT"/>
                <a:ea typeface="Arial MT"/>
                <a:cs typeface="Arial MT"/>
              </a:rPr>
              <a:t> </a:t>
            </a:r>
            <a:r>
              <a:rPr lang="sk-SK" sz="2000" b="1" dirty="0" err="1">
                <a:effectLst/>
                <a:latin typeface="Arial MT"/>
                <a:ea typeface="Arial MT"/>
                <a:cs typeface="Arial MT"/>
              </a:rPr>
              <a:t>installation</a:t>
            </a:r>
            <a:endParaRPr lang="sk-SK" sz="2000" b="1" dirty="0"/>
          </a:p>
        </p:txBody>
      </p:sp>
      <p:sp>
        <p:nvSpPr>
          <p:cNvPr id="5" name="BlokTextu 4">
            <a:extLst>
              <a:ext uri="{FF2B5EF4-FFF2-40B4-BE49-F238E27FC236}">
                <a16:creationId xmlns:a16="http://schemas.microsoft.com/office/drawing/2014/main" id="{00DC680D-9C27-42E4-9485-0B8CE353D44C}"/>
              </a:ext>
            </a:extLst>
          </p:cNvPr>
          <p:cNvSpPr txBox="1"/>
          <p:nvPr/>
        </p:nvSpPr>
        <p:spPr>
          <a:xfrm>
            <a:off x="637822" y="844786"/>
            <a:ext cx="9505244" cy="6186309"/>
          </a:xfrm>
          <a:prstGeom prst="rect">
            <a:avLst/>
          </a:prstGeom>
          <a:noFill/>
        </p:spPr>
        <p:txBody>
          <a:bodyPr wrap="square" rtlCol="0">
            <a:spAutoFit/>
          </a:bodyPr>
          <a:lstStyle/>
          <a:p>
            <a:pPr algn="l"/>
            <a:r>
              <a:rPr lang="sk-SK" b="0" i="0" dirty="0">
                <a:solidFill>
                  <a:srgbClr val="292929"/>
                </a:solidFill>
                <a:effectLst/>
                <a:latin typeface="Karla" panose="020B0604020202020204" pitchFamily="2" charset="-18"/>
              </a:rPr>
              <a:t>Slovak </a:t>
            </a:r>
            <a:r>
              <a:rPr lang="en-US" b="0" i="0" dirty="0">
                <a:solidFill>
                  <a:srgbClr val="292929"/>
                </a:solidFill>
                <a:effectLst/>
                <a:latin typeface="Karla" panose="020B0604020202020204" pitchFamily="2" charset="-18"/>
              </a:rPr>
              <a:t>national </a:t>
            </a:r>
            <a:r>
              <a:rPr lang="en-US" b="1" i="0" dirty="0">
                <a:solidFill>
                  <a:srgbClr val="292929"/>
                </a:solidFill>
                <a:effectLst/>
                <a:latin typeface="Karla" panose="020B0604020202020204" pitchFamily="2" charset="-18"/>
              </a:rPr>
              <a:t>average </a:t>
            </a:r>
            <a:r>
              <a:rPr lang="sk-SK" b="1" i="0" dirty="0" err="1">
                <a:solidFill>
                  <a:srgbClr val="292929"/>
                </a:solidFill>
                <a:effectLst/>
                <a:latin typeface="Karla" panose="020B0604020202020204" pitchFamily="2" charset="-18"/>
              </a:rPr>
              <a:t>home</a:t>
            </a:r>
            <a:r>
              <a:rPr lang="sk-SK" b="1" i="0" dirty="0">
                <a:solidFill>
                  <a:srgbClr val="292929"/>
                </a:solidFill>
                <a:effectLst/>
                <a:latin typeface="Karla" panose="020B0604020202020204" pitchFamily="2" charset="-18"/>
              </a:rPr>
              <a:t> </a:t>
            </a:r>
            <a:r>
              <a:rPr lang="en-US" b="1" i="0" dirty="0">
                <a:solidFill>
                  <a:srgbClr val="292929"/>
                </a:solidFill>
                <a:effectLst/>
                <a:latin typeface="Karla" panose="020B0604020202020204" pitchFamily="2" charset="-18"/>
              </a:rPr>
              <a:t>electricity consumption </a:t>
            </a:r>
            <a:r>
              <a:rPr lang="en-US" b="0" i="0" dirty="0">
                <a:solidFill>
                  <a:srgbClr val="292929"/>
                </a:solidFill>
                <a:effectLst/>
                <a:latin typeface="Karla" panose="020B0604020202020204" pitchFamily="2" charset="-18"/>
              </a:rPr>
              <a:t>is </a:t>
            </a:r>
            <a:r>
              <a:rPr lang="en-US" b="1" i="0" dirty="0">
                <a:solidFill>
                  <a:srgbClr val="292929"/>
                </a:solidFill>
                <a:effectLst/>
                <a:latin typeface="Karla" panose="020B0604020202020204" pitchFamily="2" charset="-18"/>
              </a:rPr>
              <a:t>about 1000 kWh/month</a:t>
            </a:r>
            <a:r>
              <a:rPr lang="en-US" b="0" i="0" dirty="0">
                <a:solidFill>
                  <a:srgbClr val="292929"/>
                </a:solidFill>
                <a:effectLst/>
                <a:latin typeface="Karla" panose="020B0604020202020204" pitchFamily="2" charset="-18"/>
              </a:rPr>
              <a:t>.  </a:t>
            </a:r>
            <a:r>
              <a:rPr lang="sk-SK" b="0" i="0" dirty="0" err="1">
                <a:solidFill>
                  <a:srgbClr val="292929"/>
                </a:solidFill>
                <a:effectLst/>
                <a:latin typeface="Karla" panose="020B0604020202020204" pitchFamily="2" charset="-18"/>
              </a:rPr>
              <a:t>Using</a:t>
            </a:r>
            <a:r>
              <a:rPr lang="sk-SK" b="0" i="0" dirty="0">
                <a:solidFill>
                  <a:srgbClr val="292929"/>
                </a:solidFill>
                <a:effectLst/>
                <a:latin typeface="Karla" panose="020B0604020202020204" pitchFamily="2" charset="-18"/>
              </a:rPr>
              <a:t> </a:t>
            </a:r>
            <a:r>
              <a:rPr lang="en-US" b="0" i="0" dirty="0">
                <a:solidFill>
                  <a:srgbClr val="292929"/>
                </a:solidFill>
                <a:effectLst/>
                <a:latin typeface="Karla" panose="020B0604020202020204" pitchFamily="2" charset="-18"/>
              </a:rPr>
              <a:t>more, even greater savings may be possible.  </a:t>
            </a:r>
            <a:endParaRPr lang="sk-SK" b="0" i="0" dirty="0">
              <a:solidFill>
                <a:srgbClr val="292929"/>
              </a:solidFill>
              <a:effectLst/>
              <a:latin typeface="Karla" panose="020B0604020202020204" pitchFamily="2" charset="-18"/>
            </a:endParaRPr>
          </a:p>
          <a:p>
            <a:pPr algn="l"/>
            <a:endParaRPr lang="sk-SK" dirty="0">
              <a:solidFill>
                <a:srgbClr val="292929"/>
              </a:solidFill>
              <a:latin typeface="Karla" panose="020B0604020202020204" pitchFamily="2" charset="-18"/>
            </a:endParaRPr>
          </a:p>
          <a:p>
            <a:pPr algn="l"/>
            <a:r>
              <a:rPr lang="en-US" b="0" i="0" dirty="0">
                <a:solidFill>
                  <a:srgbClr val="292929"/>
                </a:solidFill>
                <a:effectLst/>
                <a:latin typeface="Karla" panose="020B0604020202020204" pitchFamily="2" charset="-18"/>
              </a:rPr>
              <a:t>There are many ways you can reduce electricity use in </a:t>
            </a:r>
            <a:r>
              <a:rPr lang="sk-SK" b="0" i="0" dirty="0" err="1">
                <a:solidFill>
                  <a:srgbClr val="292929"/>
                </a:solidFill>
                <a:effectLst/>
                <a:latin typeface="Karla" panose="020B0604020202020204" pitchFamily="2" charset="-18"/>
              </a:rPr>
              <a:t>our</a:t>
            </a:r>
            <a:r>
              <a:rPr lang="en-US" b="0" i="0" dirty="0">
                <a:solidFill>
                  <a:srgbClr val="292929"/>
                </a:solidFill>
                <a:effectLst/>
                <a:latin typeface="Karla" panose="020B0604020202020204" pitchFamily="2" charset="-18"/>
              </a:rPr>
              <a:t> home:</a:t>
            </a:r>
            <a:endParaRPr lang="sk-SK" b="0" i="0" dirty="0">
              <a:solidFill>
                <a:srgbClr val="292929"/>
              </a:solidFill>
              <a:effectLst/>
              <a:latin typeface="Karla" panose="020B0604020202020204" pitchFamily="2" charset="-18"/>
            </a:endParaRPr>
          </a:p>
          <a:p>
            <a:pPr algn="l"/>
            <a:endParaRPr lang="en-US" b="0" i="0" dirty="0">
              <a:solidFill>
                <a:srgbClr val="292929"/>
              </a:solidFill>
              <a:effectLst/>
              <a:latin typeface="Karla" panose="020B0604020202020204" pitchFamily="2" charset="-18"/>
            </a:endParaRPr>
          </a:p>
          <a:p>
            <a:pPr algn="l">
              <a:buFont typeface="Arial" panose="020B0604020202020204" pitchFamily="34" charset="0"/>
              <a:buChar char="•"/>
            </a:pPr>
            <a:r>
              <a:rPr lang="en-US" b="1" i="0" u="none" strike="noStrike" dirty="0">
                <a:solidFill>
                  <a:srgbClr val="127EA8"/>
                </a:solidFill>
                <a:effectLst/>
                <a:latin typeface="Karla" panose="020B0604020202020204" pitchFamily="2" charset="-18"/>
                <a:hlinkClick r:id="rId2"/>
              </a:rPr>
              <a:t>Appliances and electronics</a:t>
            </a:r>
            <a:r>
              <a:rPr lang="en-US" b="1" i="0" dirty="0">
                <a:solidFill>
                  <a:srgbClr val="292929"/>
                </a:solidFill>
                <a:effectLst/>
                <a:latin typeface="Karla" panose="020B0604020202020204" pitchFamily="2" charset="-18"/>
              </a:rPr>
              <a:t> </a:t>
            </a:r>
            <a:r>
              <a:rPr lang="en-US" b="0" i="0" dirty="0">
                <a:solidFill>
                  <a:srgbClr val="292929"/>
                </a:solidFill>
                <a:effectLst/>
                <a:latin typeface="Karla" panose="020B0604020202020204" pitchFamily="2" charset="-18"/>
              </a:rPr>
              <a:t>-- Purchas</a:t>
            </a:r>
            <a:r>
              <a:rPr lang="sk-SK" b="0" i="0" dirty="0" err="1">
                <a:solidFill>
                  <a:srgbClr val="292929"/>
                </a:solidFill>
                <a:effectLst/>
                <a:latin typeface="Karla" panose="020B0604020202020204" pitchFamily="2" charset="-18"/>
              </a:rPr>
              <a:t>ing</a:t>
            </a:r>
            <a:r>
              <a:rPr lang="en-US" b="0" i="0" dirty="0">
                <a:solidFill>
                  <a:srgbClr val="292929"/>
                </a:solidFill>
                <a:effectLst/>
                <a:latin typeface="Karla" panose="020B0604020202020204" pitchFamily="2" charset="-18"/>
              </a:rPr>
              <a:t> energy-efficient products and operate them efficiently. Use</a:t>
            </a:r>
            <a:r>
              <a:rPr lang="sk-SK" b="0" i="0" dirty="0" err="1">
                <a:solidFill>
                  <a:srgbClr val="292929"/>
                </a:solidFill>
                <a:effectLst/>
                <a:latin typeface="Karla" panose="020B0604020202020204" pitchFamily="2" charset="-18"/>
              </a:rPr>
              <a:t>ing</a:t>
            </a:r>
            <a:r>
              <a:rPr lang="en-US" b="0" i="0" dirty="0">
                <a:solidFill>
                  <a:srgbClr val="292929"/>
                </a:solidFill>
                <a:effectLst/>
                <a:latin typeface="Karla" panose="020B0604020202020204" pitchFamily="2" charset="-18"/>
              </a:rPr>
              <a:t> an </a:t>
            </a:r>
            <a:r>
              <a:rPr lang="en-US" b="1" i="0" u="none" strike="noStrike" dirty="0">
                <a:solidFill>
                  <a:srgbClr val="127EA8"/>
                </a:solidFill>
                <a:effectLst/>
                <a:latin typeface="Karla" panose="020B0604020202020204" pitchFamily="2" charset="-18"/>
                <a:hlinkClick r:id="rId3"/>
              </a:rPr>
              <a:t>advanced power strip</a:t>
            </a:r>
            <a:r>
              <a:rPr lang="en-US" b="0" i="0" dirty="0">
                <a:solidFill>
                  <a:srgbClr val="292929"/>
                </a:solidFill>
                <a:effectLst/>
                <a:latin typeface="Karla" panose="020B0604020202020204" pitchFamily="2" charset="-18"/>
              </a:rPr>
              <a:t> to reduce "vampire loads"--electricity that is wasted when electronics are not in use.</a:t>
            </a:r>
          </a:p>
          <a:p>
            <a:pPr algn="l">
              <a:buFont typeface="Arial" panose="020B0604020202020204" pitchFamily="34" charset="0"/>
              <a:buChar char="•"/>
            </a:pPr>
            <a:r>
              <a:rPr lang="en-US" b="1" i="0" u="none" strike="noStrike" dirty="0">
                <a:solidFill>
                  <a:srgbClr val="127EA8"/>
                </a:solidFill>
                <a:effectLst/>
                <a:latin typeface="Karla" panose="020B0604020202020204" pitchFamily="2" charset="-18"/>
                <a:hlinkClick r:id="rId4"/>
              </a:rPr>
              <a:t>Lighting</a:t>
            </a:r>
            <a:r>
              <a:rPr lang="en-US" b="0" i="0" dirty="0">
                <a:solidFill>
                  <a:srgbClr val="292929"/>
                </a:solidFill>
                <a:effectLst/>
                <a:latin typeface="Karla" panose="020B0604020202020204" pitchFamily="2" charset="-18"/>
              </a:rPr>
              <a:t> -- Purchase energy-efficient products, operate them efficiently, and incorporate more </a:t>
            </a:r>
            <a:r>
              <a:rPr lang="en-US" b="1" i="0" u="none" strike="noStrike" dirty="0">
                <a:solidFill>
                  <a:srgbClr val="127EA8"/>
                </a:solidFill>
                <a:effectLst/>
                <a:latin typeface="Karla" panose="020B0604020202020204" pitchFamily="2" charset="-18"/>
                <a:hlinkClick r:id="rId5"/>
              </a:rPr>
              <a:t>daylighting</a:t>
            </a:r>
            <a:r>
              <a:rPr lang="en-US" b="0" i="0" dirty="0">
                <a:solidFill>
                  <a:srgbClr val="292929"/>
                </a:solidFill>
                <a:effectLst/>
                <a:latin typeface="Karla" panose="020B0604020202020204" pitchFamily="2" charset="-18"/>
              </a:rPr>
              <a:t> into your home using energy-efficient </a:t>
            </a:r>
            <a:r>
              <a:rPr lang="en-US" b="1" i="0" u="none" strike="noStrike" dirty="0">
                <a:solidFill>
                  <a:srgbClr val="127EA8"/>
                </a:solidFill>
                <a:effectLst/>
                <a:latin typeface="Karla" panose="020B0604020202020204" pitchFamily="2" charset="-18"/>
                <a:hlinkClick r:id="rId6"/>
              </a:rPr>
              <a:t>windows and skylights</a:t>
            </a:r>
            <a:r>
              <a:rPr lang="en-US" b="0" i="0" dirty="0">
                <a:solidFill>
                  <a:srgbClr val="292929"/>
                </a:solidFill>
                <a:effectLst/>
                <a:latin typeface="Karla" panose="020B0604020202020204" pitchFamily="2" charset="-18"/>
              </a:rPr>
              <a:t>.</a:t>
            </a:r>
          </a:p>
          <a:p>
            <a:pPr algn="l">
              <a:buFont typeface="Arial" panose="020B0604020202020204" pitchFamily="34" charset="0"/>
              <a:buChar char="•"/>
            </a:pPr>
            <a:r>
              <a:rPr lang="en-US" b="1" i="0" u="none" strike="noStrike" dirty="0">
                <a:solidFill>
                  <a:srgbClr val="127EA8"/>
                </a:solidFill>
                <a:effectLst/>
                <a:latin typeface="Karla" panose="020B0604020202020204" pitchFamily="2" charset="-18"/>
                <a:hlinkClick r:id="rId7"/>
              </a:rPr>
              <a:t>Electric space heating and cooling</a:t>
            </a:r>
            <a:r>
              <a:rPr lang="en-US" b="0" i="0" dirty="0">
                <a:solidFill>
                  <a:srgbClr val="292929"/>
                </a:solidFill>
                <a:effectLst/>
                <a:latin typeface="Karla" panose="020B0604020202020204" pitchFamily="2" charset="-18"/>
              </a:rPr>
              <a:t> -- Purchase energy-efficient electric systems and operate them efficiently. Incorporate </a:t>
            </a:r>
            <a:r>
              <a:rPr lang="en-US" b="1" i="0" u="none" strike="noStrike" dirty="0">
                <a:solidFill>
                  <a:srgbClr val="127EA8"/>
                </a:solidFill>
                <a:effectLst/>
                <a:latin typeface="Karla" panose="020B0604020202020204" pitchFamily="2" charset="-18"/>
                <a:hlinkClick r:id="rId8"/>
              </a:rPr>
              <a:t>passive solar design</a:t>
            </a:r>
            <a:r>
              <a:rPr lang="en-US" b="0" i="0" dirty="0">
                <a:solidFill>
                  <a:srgbClr val="292929"/>
                </a:solidFill>
                <a:effectLst/>
                <a:latin typeface="Karla" panose="020B0604020202020204" pitchFamily="2" charset="-18"/>
              </a:rPr>
              <a:t> concepts into your home, which include using energy-efficient </a:t>
            </a:r>
            <a:r>
              <a:rPr lang="en-US" b="1" i="0" u="none" strike="noStrike" dirty="0">
                <a:solidFill>
                  <a:srgbClr val="127EA8"/>
                </a:solidFill>
                <a:effectLst/>
                <a:latin typeface="Karla" panose="020B0604020202020204" pitchFamily="2" charset="-18"/>
                <a:hlinkClick r:id="rId9"/>
              </a:rPr>
              <a:t>windows</a:t>
            </a:r>
            <a:r>
              <a:rPr lang="en-US" b="0" i="0" dirty="0">
                <a:solidFill>
                  <a:srgbClr val="292929"/>
                </a:solidFill>
                <a:effectLst/>
                <a:latin typeface="Karla" panose="020B0604020202020204" pitchFamily="2" charset="-18"/>
              </a:rPr>
              <a:t>. Properly </a:t>
            </a:r>
            <a:r>
              <a:rPr lang="en-US" b="1" i="0" u="none" strike="noStrike" dirty="0">
                <a:solidFill>
                  <a:srgbClr val="127EA8"/>
                </a:solidFill>
                <a:effectLst/>
                <a:latin typeface="Karla" panose="020B0604020202020204" pitchFamily="2" charset="-18"/>
                <a:hlinkClick r:id="rId10"/>
              </a:rPr>
              <a:t>insulate and air seal</a:t>
            </a:r>
            <a:r>
              <a:rPr lang="en-US" b="0" i="0" dirty="0">
                <a:solidFill>
                  <a:srgbClr val="292929"/>
                </a:solidFill>
                <a:effectLst/>
                <a:latin typeface="Karla" panose="020B0604020202020204" pitchFamily="2" charset="-18"/>
              </a:rPr>
              <a:t> your home. Select </a:t>
            </a:r>
            <a:r>
              <a:rPr lang="en-US" b="1" i="0" u="none" strike="noStrike" dirty="0">
                <a:solidFill>
                  <a:srgbClr val="127EA8"/>
                </a:solidFill>
                <a:effectLst/>
                <a:latin typeface="Karla" panose="020B0604020202020204" pitchFamily="2" charset="-18"/>
                <a:hlinkClick r:id="rId11"/>
              </a:rPr>
              <a:t>an energy-efficient heating system</a:t>
            </a:r>
            <a:r>
              <a:rPr lang="en-US" b="0" i="0" dirty="0">
                <a:solidFill>
                  <a:srgbClr val="292929"/>
                </a:solidFill>
                <a:effectLst/>
                <a:latin typeface="Karla" panose="020B0604020202020204" pitchFamily="2" charset="-18"/>
              </a:rPr>
              <a:t> that doesn't use electricity.</a:t>
            </a:r>
          </a:p>
          <a:p>
            <a:pPr algn="l">
              <a:buFont typeface="Arial" panose="020B0604020202020204" pitchFamily="34" charset="0"/>
              <a:buChar char="•"/>
            </a:pPr>
            <a:r>
              <a:rPr lang="en-US" b="1" i="0" u="none" strike="noStrike" dirty="0">
                <a:solidFill>
                  <a:srgbClr val="127EA8"/>
                </a:solidFill>
                <a:effectLst/>
                <a:latin typeface="Karla" panose="020B0604020202020204" pitchFamily="2" charset="-18"/>
                <a:hlinkClick r:id="rId12"/>
              </a:rPr>
              <a:t>Electric water heating</a:t>
            </a:r>
            <a:r>
              <a:rPr lang="en-US" b="1" i="0" dirty="0">
                <a:solidFill>
                  <a:srgbClr val="292929"/>
                </a:solidFill>
                <a:effectLst/>
                <a:latin typeface="Karla" panose="020B0604020202020204" pitchFamily="2" charset="-18"/>
              </a:rPr>
              <a:t> </a:t>
            </a:r>
            <a:r>
              <a:rPr lang="en-US" b="0" i="0" dirty="0">
                <a:solidFill>
                  <a:srgbClr val="292929"/>
                </a:solidFill>
                <a:effectLst/>
                <a:latin typeface="Karla" panose="020B0604020202020204" pitchFamily="2" charset="-18"/>
              </a:rPr>
              <a:t>-- Purchase an heat pump water heater and </a:t>
            </a:r>
            <a:r>
              <a:rPr lang="en-US" b="1" i="0" u="none" strike="noStrike" dirty="0">
                <a:solidFill>
                  <a:srgbClr val="127EA8"/>
                </a:solidFill>
                <a:effectLst/>
                <a:latin typeface="Karla" panose="020B0604020202020204" pitchFamily="2" charset="-18"/>
                <a:hlinkClick r:id="rId13"/>
              </a:rPr>
              <a:t>operate it efficiently</a:t>
            </a:r>
            <a:r>
              <a:rPr lang="en-US" b="0" i="0" dirty="0">
                <a:solidFill>
                  <a:srgbClr val="292929"/>
                </a:solidFill>
                <a:effectLst/>
                <a:latin typeface="Karla" panose="020B0604020202020204" pitchFamily="2" charset="-18"/>
              </a:rPr>
              <a:t>. </a:t>
            </a:r>
          </a:p>
          <a:p>
            <a:pPr algn="l">
              <a:buFont typeface="Arial" panose="020B0604020202020204" pitchFamily="34" charset="0"/>
              <a:buChar char="•"/>
            </a:pPr>
            <a:r>
              <a:rPr lang="en-US" b="0" i="0" dirty="0">
                <a:solidFill>
                  <a:srgbClr val="292929"/>
                </a:solidFill>
                <a:effectLst/>
                <a:latin typeface="Karla" panose="020B0604020202020204" pitchFamily="2" charset="-18"/>
              </a:rPr>
              <a:t>Reduce your “always-on” appliances. If your home has a smart meter and you can see your hourly consumption, then examine your consumption at 3AM.  It should be significantly less than your use at 7pm.  If it isn’t then you might have “vampire loads.”. Look for electronics that you don’t use (like </a:t>
            </a:r>
            <a:r>
              <a:rPr lang="sk-SK" dirty="0">
                <a:solidFill>
                  <a:srgbClr val="292929"/>
                </a:solidFill>
                <a:latin typeface="Karla" panose="020B0604020202020204" pitchFamily="2" charset="-18"/>
              </a:rPr>
              <a:t>DVD</a:t>
            </a:r>
            <a:r>
              <a:rPr lang="en-US" b="0" i="0" dirty="0">
                <a:solidFill>
                  <a:srgbClr val="292929"/>
                </a:solidFill>
                <a:effectLst/>
                <a:latin typeface="Karla" panose="020B0604020202020204" pitchFamily="2" charset="-18"/>
              </a:rPr>
              <a:t>s!) or can switch off, or perhaps get rid of that extra refrigerator.</a:t>
            </a:r>
          </a:p>
          <a:p>
            <a:endParaRPr lang="sk-SK" dirty="0"/>
          </a:p>
        </p:txBody>
      </p:sp>
    </p:spTree>
    <p:extLst>
      <p:ext uri="{BB962C8B-B14F-4D97-AF65-F5344CB8AC3E}">
        <p14:creationId xmlns:p14="http://schemas.microsoft.com/office/powerpoint/2010/main" val="31068466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B187D76-1138-448B-94CD-1DC8F17B2E0A}"/>
              </a:ext>
            </a:extLst>
          </p:cNvPr>
          <p:cNvSpPr>
            <a:spLocks noGrp="1"/>
          </p:cNvSpPr>
          <p:nvPr>
            <p:ph type="ctrTitle"/>
          </p:nvPr>
        </p:nvSpPr>
        <p:spPr>
          <a:xfrm>
            <a:off x="1524000" y="1122364"/>
            <a:ext cx="7562128" cy="1332970"/>
          </a:xfrm>
        </p:spPr>
        <p:txBody>
          <a:bodyPr/>
          <a:lstStyle/>
          <a:p>
            <a:pPr marR="167005">
              <a:lnSpc>
                <a:spcPct val="85000"/>
              </a:lnSpc>
              <a:spcBef>
                <a:spcPts val="1375"/>
              </a:spcBef>
              <a:spcAft>
                <a:spcPts val="0"/>
              </a:spcAft>
            </a:pPr>
            <a:br>
              <a:rPr lang="sk-SK" sz="1800" dirty="0">
                <a:effectLst/>
                <a:latin typeface="Arial MT"/>
                <a:ea typeface="Arial MT"/>
                <a:cs typeface="Arial MT"/>
              </a:rPr>
            </a:br>
            <a:r>
              <a:rPr lang="en-US" sz="1800" dirty="0">
                <a:effectLst/>
                <a:latin typeface="Trebuchet MS" panose="020B0603020202020204" pitchFamily="34" charset="0"/>
                <a:ea typeface="Arial MT"/>
                <a:cs typeface="Arial MT"/>
              </a:rPr>
              <a:t> </a:t>
            </a:r>
            <a:br>
              <a:rPr lang="sk-SK" sz="1800" dirty="0">
                <a:effectLst/>
                <a:latin typeface="Arial MT"/>
                <a:ea typeface="Arial MT"/>
                <a:cs typeface="Arial MT"/>
              </a:rPr>
            </a:br>
            <a:br>
              <a:rPr lang="sk-SK" sz="1800" dirty="0">
                <a:effectLst/>
                <a:latin typeface="Tahoma" panose="020B0604030504040204" pitchFamily="34" charset="0"/>
                <a:ea typeface="Tahoma" panose="020B0604030504040204" pitchFamily="34" charset="0"/>
              </a:rPr>
            </a:br>
            <a:endParaRPr lang="sk-SK" dirty="0"/>
          </a:p>
        </p:txBody>
      </p:sp>
      <p:sp>
        <p:nvSpPr>
          <p:cNvPr id="5" name="BlokTextu 4">
            <a:extLst>
              <a:ext uri="{FF2B5EF4-FFF2-40B4-BE49-F238E27FC236}">
                <a16:creationId xmlns:a16="http://schemas.microsoft.com/office/drawing/2014/main" id="{00DC680D-9C27-42E4-9485-0B8CE353D44C}"/>
              </a:ext>
            </a:extLst>
          </p:cNvPr>
          <p:cNvSpPr txBox="1"/>
          <p:nvPr/>
        </p:nvSpPr>
        <p:spPr>
          <a:xfrm>
            <a:off x="372534" y="889843"/>
            <a:ext cx="9990666" cy="5078313"/>
          </a:xfrm>
          <a:prstGeom prst="rect">
            <a:avLst/>
          </a:prstGeom>
          <a:noFill/>
        </p:spPr>
        <p:txBody>
          <a:bodyPr wrap="square" rtlCol="0">
            <a:spAutoFit/>
          </a:bodyPr>
          <a:lstStyle/>
          <a:p>
            <a:pPr algn="l"/>
            <a:r>
              <a:rPr lang="en-US" sz="2400" b="1" i="0" dirty="0">
                <a:solidFill>
                  <a:srgbClr val="786987"/>
                </a:solidFill>
                <a:effectLst/>
                <a:latin typeface="Helvetica Neue"/>
              </a:rPr>
              <a:t>The energy saving tips below give you some tools and tactics that will help you save gas and electricity at home. </a:t>
            </a:r>
            <a:endParaRPr lang="sk-SK" sz="2400" b="1" i="0" dirty="0">
              <a:solidFill>
                <a:srgbClr val="786987"/>
              </a:solidFill>
              <a:effectLst/>
              <a:latin typeface="Helvetica Neue"/>
            </a:endParaRPr>
          </a:p>
          <a:p>
            <a:pPr algn="l"/>
            <a:endParaRPr lang="sk-SK" sz="2400" b="1" i="0" dirty="0">
              <a:solidFill>
                <a:srgbClr val="786987"/>
              </a:solidFill>
              <a:effectLst/>
              <a:latin typeface="Helvetica Neue"/>
            </a:endParaRPr>
          </a:p>
          <a:p>
            <a:pPr algn="l"/>
            <a:r>
              <a:rPr lang="en-US" b="1" i="0" dirty="0">
                <a:solidFill>
                  <a:srgbClr val="786987"/>
                </a:solidFill>
                <a:effectLst/>
                <a:latin typeface="Helvetica Neue"/>
              </a:rPr>
              <a:t>1.      </a:t>
            </a:r>
            <a:r>
              <a:rPr lang="en-US" b="1" i="0" dirty="0">
                <a:solidFill>
                  <a:schemeClr val="accent5"/>
                </a:solidFill>
                <a:effectLst/>
                <a:latin typeface="Helvetica Neue"/>
              </a:rPr>
              <a:t>Turn off standby appliances</a:t>
            </a:r>
            <a:endParaRPr lang="en-US" b="0" i="0" dirty="0">
              <a:solidFill>
                <a:schemeClr val="accent5"/>
              </a:solidFill>
              <a:effectLst/>
              <a:latin typeface="Helvetica Neue"/>
            </a:endParaRPr>
          </a:p>
          <a:p>
            <a:pPr algn="l">
              <a:buFont typeface="Arial" panose="020B0604020202020204" pitchFamily="34" charset="0"/>
              <a:buChar char="•"/>
            </a:pPr>
            <a:r>
              <a:rPr lang="en-US" b="0" i="0" dirty="0">
                <a:solidFill>
                  <a:srgbClr val="786987"/>
                </a:solidFill>
                <a:effectLst/>
                <a:latin typeface="Helvetica Neue"/>
              </a:rPr>
              <a:t>Turn appliances off at the plug to save an average of </a:t>
            </a:r>
            <a:r>
              <a:rPr lang="sk-SK" b="0" i="0" dirty="0">
                <a:solidFill>
                  <a:srgbClr val="786987"/>
                </a:solidFill>
                <a:effectLst/>
                <a:latin typeface="Helvetica Neue"/>
              </a:rPr>
              <a:t>30EUR</a:t>
            </a:r>
            <a:r>
              <a:rPr lang="en-US" b="0" i="0" dirty="0">
                <a:solidFill>
                  <a:srgbClr val="786987"/>
                </a:solidFill>
                <a:effectLst/>
                <a:latin typeface="Helvetica Neue"/>
              </a:rPr>
              <a:t> a year.</a:t>
            </a:r>
          </a:p>
          <a:p>
            <a:pPr algn="l">
              <a:buFont typeface="Arial" panose="020B0604020202020204" pitchFamily="34" charset="0"/>
              <a:buChar char="•"/>
            </a:pPr>
            <a:r>
              <a:rPr lang="en-US" b="0" i="0" dirty="0">
                <a:solidFill>
                  <a:srgbClr val="786987"/>
                </a:solidFill>
                <a:effectLst/>
                <a:latin typeface="Helvetica Neue"/>
              </a:rPr>
              <a:t>Use plug sockets that can be turned on and off via your phone, to make sure you switch unused appliances off. You could use cheaper timer plugs to schedule turning appliances off.</a:t>
            </a:r>
          </a:p>
          <a:p>
            <a:pPr algn="l"/>
            <a:r>
              <a:rPr lang="en-US" b="1" i="0" dirty="0">
                <a:solidFill>
                  <a:srgbClr val="786987"/>
                </a:solidFill>
                <a:effectLst/>
                <a:latin typeface="Helvetica Neue"/>
              </a:rPr>
              <a:t>2.       </a:t>
            </a:r>
            <a:r>
              <a:rPr lang="en-US" b="1" dirty="0">
                <a:solidFill>
                  <a:schemeClr val="accent5"/>
                </a:solidFill>
                <a:latin typeface="Helvetica Neue"/>
              </a:rPr>
              <a:t>Install a smart thermostat</a:t>
            </a:r>
          </a:p>
          <a:p>
            <a:pPr algn="l">
              <a:buFont typeface="Arial" panose="020B0604020202020204" pitchFamily="34" charset="0"/>
              <a:buChar char="•"/>
            </a:pPr>
            <a:r>
              <a:rPr lang="en-US" b="1" i="0" dirty="0">
                <a:solidFill>
                  <a:srgbClr val="786987"/>
                </a:solidFill>
                <a:effectLst/>
                <a:latin typeface="Helvetica Neue"/>
                <a:hlinkClick r:id="rId2"/>
              </a:rPr>
              <a:t>Smart thermostats</a:t>
            </a:r>
            <a:r>
              <a:rPr lang="en-US" b="0" i="0" dirty="0">
                <a:solidFill>
                  <a:srgbClr val="786987"/>
                </a:solidFill>
                <a:effectLst/>
                <a:latin typeface="Helvetica Neue"/>
              </a:rPr>
              <a:t> can make your heating more efficient by only warming the rooms you are using.</a:t>
            </a:r>
          </a:p>
          <a:p>
            <a:pPr algn="l">
              <a:buFont typeface="Arial" panose="020B0604020202020204" pitchFamily="34" charset="0"/>
              <a:buChar char="•"/>
            </a:pPr>
            <a:r>
              <a:rPr lang="en-US" b="0" i="0" dirty="0">
                <a:solidFill>
                  <a:srgbClr val="786987"/>
                </a:solidFill>
                <a:effectLst/>
                <a:latin typeface="Helvetica Neue"/>
              </a:rPr>
              <a:t>They learn how long it takes to heat your home, so they can have it at the right temperature at exactly the right time.</a:t>
            </a:r>
          </a:p>
          <a:p>
            <a:pPr algn="l">
              <a:buFont typeface="Arial" panose="020B0604020202020204" pitchFamily="34" charset="0"/>
              <a:buChar char="•"/>
            </a:pPr>
            <a:r>
              <a:rPr lang="en-US" b="0" i="0" dirty="0">
                <a:solidFill>
                  <a:srgbClr val="786987"/>
                </a:solidFill>
                <a:effectLst/>
                <a:latin typeface="Helvetica Neue"/>
              </a:rPr>
              <a:t>They can also be controlled by your phone, which means you </a:t>
            </a:r>
            <a:r>
              <a:rPr lang="en-US" b="0" i="0" dirty="0" err="1">
                <a:solidFill>
                  <a:srgbClr val="786987"/>
                </a:solidFill>
                <a:effectLst/>
                <a:latin typeface="Helvetica Neue"/>
              </a:rPr>
              <a:t>won?t</a:t>
            </a:r>
            <a:r>
              <a:rPr lang="en-US" b="0" i="0" dirty="0">
                <a:solidFill>
                  <a:srgbClr val="786987"/>
                </a:solidFill>
                <a:effectLst/>
                <a:latin typeface="Helvetica Neue"/>
              </a:rPr>
              <a:t> have to come back to a cold home.</a:t>
            </a:r>
          </a:p>
          <a:p>
            <a:pPr algn="l">
              <a:buFont typeface="Arial" panose="020B0604020202020204" pitchFamily="34" charset="0"/>
              <a:buChar char="•"/>
            </a:pPr>
            <a:r>
              <a:rPr lang="en-US" b="0" i="0" dirty="0">
                <a:solidFill>
                  <a:srgbClr val="786987"/>
                </a:solidFill>
                <a:effectLst/>
                <a:latin typeface="Helvetica Neue"/>
              </a:rPr>
              <a:t>If you installed room thermostats, programmers and thermostatic radiator valves, you could save around </a:t>
            </a:r>
            <a:r>
              <a:rPr lang="sk-SK" b="0" i="0" dirty="0">
                <a:solidFill>
                  <a:srgbClr val="786987"/>
                </a:solidFill>
                <a:effectLst/>
                <a:latin typeface="Helvetica Neue"/>
              </a:rPr>
              <a:t>75EUR </a:t>
            </a:r>
            <a:r>
              <a:rPr lang="en-US" b="0" i="0" dirty="0">
                <a:solidFill>
                  <a:srgbClr val="786987"/>
                </a:solidFill>
                <a:effectLst/>
                <a:latin typeface="Helvetica Neue"/>
              </a:rPr>
              <a:t>a year.</a:t>
            </a:r>
          </a:p>
          <a:p>
            <a:endParaRPr lang="sk-SK" dirty="0"/>
          </a:p>
        </p:txBody>
      </p:sp>
    </p:spTree>
    <p:extLst>
      <p:ext uri="{BB962C8B-B14F-4D97-AF65-F5344CB8AC3E}">
        <p14:creationId xmlns:p14="http://schemas.microsoft.com/office/powerpoint/2010/main" val="687004251"/>
      </p:ext>
    </p:extLst>
  </p:cSld>
  <p:clrMapOvr>
    <a:masterClrMapping/>
  </p:clrMapOvr>
</p:sld>
</file>

<file path=ppt/theme/theme1.xml><?xml version="1.0" encoding="utf-8"?>
<a:theme xmlns:a="http://schemas.openxmlformats.org/drawingml/2006/main" name="Fazeta">
  <a:themeElements>
    <a:clrScheme name="Fazeta">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zeta">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zet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99</TotalTime>
  <Words>1428</Words>
  <Application>Microsoft Office PowerPoint</Application>
  <PresentationFormat>Širokouhlá</PresentationFormat>
  <Paragraphs>88</Paragraphs>
  <Slides>12</Slides>
  <Notes>0</Notes>
  <HiddenSlides>0</HiddenSlides>
  <MMClips>0</MMClips>
  <ScaleCrop>false</ScaleCrop>
  <HeadingPairs>
    <vt:vector size="6" baseType="variant">
      <vt:variant>
        <vt:lpstr>Použité písma</vt:lpstr>
      </vt:variant>
      <vt:variant>
        <vt:i4>8</vt:i4>
      </vt:variant>
      <vt:variant>
        <vt:lpstr>Motív</vt:lpstr>
      </vt:variant>
      <vt:variant>
        <vt:i4>1</vt:i4>
      </vt:variant>
      <vt:variant>
        <vt:lpstr>Nadpisy snímok</vt:lpstr>
      </vt:variant>
      <vt:variant>
        <vt:i4>12</vt:i4>
      </vt:variant>
    </vt:vector>
  </HeadingPairs>
  <TitlesOfParts>
    <vt:vector size="21" baseType="lpstr">
      <vt:lpstr>Arial</vt:lpstr>
      <vt:lpstr>Arial MT</vt:lpstr>
      <vt:lpstr>Helvetica Neue</vt:lpstr>
      <vt:lpstr>Karla</vt:lpstr>
      <vt:lpstr>Roboto</vt:lpstr>
      <vt:lpstr>Tahoma</vt:lpstr>
      <vt:lpstr>Trebuchet MS</vt:lpstr>
      <vt:lpstr>Wingdings 3</vt:lpstr>
      <vt:lpstr>Fazeta</vt:lpstr>
      <vt:lpstr>    </vt:lpstr>
      <vt:lpstr>ENERGY POLICY    </vt:lpstr>
      <vt:lpstr>ENERGY POLICY    </vt:lpstr>
      <vt:lpstr>ENERGY POLICY    </vt:lpstr>
      <vt:lpstr>ENERGY POLICY    </vt:lpstr>
      <vt:lpstr>Prezentácia programu PowerPoint</vt:lpstr>
      <vt:lpstr>ENERGY POLICY    </vt:lpstr>
      <vt:lpstr>    </vt:lpstr>
      <vt:lpstr>    </vt:lpstr>
      <vt:lpstr>    </vt:lpstr>
      <vt:lpstr>    </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ENERGY POLICY</dc:title>
  <dc:creator>Dušan</dc:creator>
  <cp:lastModifiedBy>Dušan</cp:lastModifiedBy>
  <cp:revision>5</cp:revision>
  <dcterms:created xsi:type="dcterms:W3CDTF">2022-10-24T03:48:36Z</dcterms:created>
  <dcterms:modified xsi:type="dcterms:W3CDTF">2023-11-19T10:45:28Z</dcterms:modified>
</cp:coreProperties>
</file>